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1"/>
  </p:handoutMasterIdLst>
  <p:sldIdLst>
    <p:sldId id="274" r:id="rId2"/>
    <p:sldId id="273" r:id="rId3"/>
    <p:sldId id="272" r:id="rId4"/>
    <p:sldId id="256" r:id="rId5"/>
    <p:sldId id="257" r:id="rId6"/>
    <p:sldId id="261" r:id="rId7"/>
    <p:sldId id="258" r:id="rId8"/>
    <p:sldId id="270" r:id="rId9"/>
    <p:sldId id="259" r:id="rId10"/>
    <p:sldId id="262" r:id="rId11"/>
    <p:sldId id="263" r:id="rId12"/>
    <p:sldId id="264" r:id="rId13"/>
    <p:sldId id="265" r:id="rId14"/>
    <p:sldId id="266" r:id="rId15"/>
    <p:sldId id="267" r:id="rId16"/>
    <p:sldId id="268" r:id="rId17"/>
    <p:sldId id="269" r:id="rId18"/>
    <p:sldId id="260" r:id="rId19"/>
    <p:sldId id="271" r:id="rId2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86" autoAdjust="0"/>
    <p:restoredTop sz="94660"/>
  </p:normalViewPr>
  <p:slideViewPr>
    <p:cSldViewPr snapToGrid="0">
      <p:cViewPr varScale="1">
        <p:scale>
          <a:sx n="83" d="100"/>
          <a:sy n="83" d="100"/>
        </p:scale>
        <p:origin x="120" y="73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F6051DCE-AD9B-441A-867F-BB6F48FD8BD6}" type="datetimeFigureOut">
              <a:rPr lang="en-US" smtClean="0"/>
              <a:t>10/6/2016</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CB88C74-5C58-4DF6-AC20-B9E07946674A}" type="slidenum">
              <a:rPr lang="en-US" smtClean="0"/>
              <a:t>‹#›</a:t>
            </a:fld>
            <a:endParaRPr lang="en-US"/>
          </a:p>
        </p:txBody>
      </p:sp>
    </p:spTree>
    <p:extLst>
      <p:ext uri="{BB962C8B-B14F-4D97-AF65-F5344CB8AC3E}">
        <p14:creationId xmlns:p14="http://schemas.microsoft.com/office/powerpoint/2010/main" val="234226511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a:prstGeom prst="rect">
            <a:avLst/>
          </a:prstGeom>
        </p:spPr>
        <p:txBody>
          <a:bodyPr/>
          <a:lstStyle/>
          <a:p>
            <a:fld id="{BC8754A8-3980-493A-8DDD-DAD9CD591959}" type="datetimeFigureOut">
              <a:rPr lang="en-US" smtClean="0"/>
              <a:t>10/6/2016</a:t>
            </a:fld>
            <a:endParaRPr lang="en-US"/>
          </a:p>
        </p:txBody>
      </p:sp>
      <p:sp>
        <p:nvSpPr>
          <p:cNvPr id="5" name="Footer Placeholder 4"/>
          <p:cNvSpPr>
            <a:spLocks noGrp="1"/>
          </p:cNvSpPr>
          <p:nvPr>
            <p:ph type="ftr" sz="quarter" idx="11"/>
          </p:nvPr>
        </p:nvSpPr>
        <p:spPr>
          <a:xfrm>
            <a:off x="1371600" y="4323845"/>
            <a:ext cx="6400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077200" y="1430866"/>
            <a:ext cx="2743200" cy="365125"/>
          </a:xfrm>
          <a:prstGeom prst="rect">
            <a:avLst/>
          </a:prstGeom>
        </p:spPr>
        <p:txBody>
          <a:bodyPr/>
          <a:lstStyle/>
          <a:p>
            <a:fld id="{992E660E-81B8-4A10-9CD5-4E5540FB2768}" type="slidenum">
              <a:rPr lang="en-US" smtClean="0"/>
              <a:t>‹#›</a:t>
            </a:fld>
            <a:endParaRPr lang="en-US"/>
          </a:p>
        </p:txBody>
      </p:sp>
    </p:spTree>
    <p:extLst>
      <p:ext uri="{BB962C8B-B14F-4D97-AF65-F5344CB8AC3E}">
        <p14:creationId xmlns:p14="http://schemas.microsoft.com/office/powerpoint/2010/main" val="3434870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595360" y="6356350"/>
            <a:ext cx="2910840" cy="365125"/>
          </a:xfrm>
          <a:prstGeom prst="rect">
            <a:avLst/>
          </a:prstGeom>
        </p:spPr>
        <p:txBody>
          <a:bodyPr/>
          <a:lstStyle/>
          <a:p>
            <a:fld id="{BC8754A8-3980-493A-8DDD-DAD9CD591959}" type="datetimeFigureOut">
              <a:rPr lang="en-US" smtClean="0"/>
              <a:t>10/6/2016</a:t>
            </a:fld>
            <a:endParaRPr lang="en-US"/>
          </a:p>
        </p:txBody>
      </p:sp>
      <p:sp>
        <p:nvSpPr>
          <p:cNvPr id="6" name="Footer Placeholder 5"/>
          <p:cNvSpPr>
            <a:spLocks noGrp="1"/>
          </p:cNvSpPr>
          <p:nvPr>
            <p:ph type="ftr" sz="quarter" idx="11"/>
          </p:nvPr>
        </p:nvSpPr>
        <p:spPr>
          <a:xfrm>
            <a:off x="685800" y="6355845"/>
            <a:ext cx="77724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763000" y="381000"/>
            <a:ext cx="2743200" cy="365125"/>
          </a:xfrm>
          <a:prstGeom prst="rect">
            <a:avLst/>
          </a:prstGeom>
        </p:spPr>
        <p:txBody>
          <a:bodyPr/>
          <a:lstStyle/>
          <a:p>
            <a:fld id="{992E660E-81B8-4A10-9CD5-4E5540FB2768}" type="slidenum">
              <a:rPr lang="en-US" smtClean="0"/>
              <a:t>‹#›</a:t>
            </a:fld>
            <a:endParaRPr lang="en-US"/>
          </a:p>
        </p:txBody>
      </p:sp>
    </p:spTree>
    <p:extLst>
      <p:ext uri="{BB962C8B-B14F-4D97-AF65-F5344CB8AC3E}">
        <p14:creationId xmlns:p14="http://schemas.microsoft.com/office/powerpoint/2010/main" val="897870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a:prstGeom prst="rect">
            <a:avLst/>
          </a:prstGeom>
        </p:spPr>
        <p:txBody>
          <a:bodyPr/>
          <a:lstStyle>
            <a:lvl1pPr algn="r">
              <a:defRPr/>
            </a:lvl1pPr>
          </a:lstStyle>
          <a:p>
            <a:fld id="{BC8754A8-3980-493A-8DDD-DAD9CD591959}" type="datetimeFigureOut">
              <a:rPr lang="en-US" smtClean="0"/>
              <a:t>10/6/2016</a:t>
            </a:fld>
            <a:endParaRPr lang="en-US"/>
          </a:p>
        </p:txBody>
      </p:sp>
      <p:sp>
        <p:nvSpPr>
          <p:cNvPr id="6" name="Footer Placeholder 5"/>
          <p:cNvSpPr>
            <a:spLocks noGrp="1"/>
          </p:cNvSpPr>
          <p:nvPr>
            <p:ph type="ftr" sz="quarter" idx="11"/>
          </p:nvPr>
        </p:nvSpPr>
        <p:spPr>
          <a:xfrm>
            <a:off x="685800" y="379941"/>
            <a:ext cx="6991492"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10862452" y="381000"/>
            <a:ext cx="643748" cy="365125"/>
          </a:xfrm>
          <a:prstGeom prst="rect">
            <a:avLst/>
          </a:prstGeom>
        </p:spPr>
        <p:txBody>
          <a:bodyPr/>
          <a:lstStyle/>
          <a:p>
            <a:fld id="{992E660E-81B8-4A10-9CD5-4E5540FB2768}" type="slidenum">
              <a:rPr lang="en-US" smtClean="0"/>
              <a:t>‹#›</a:t>
            </a:fld>
            <a:endParaRPr lang="en-US"/>
          </a:p>
        </p:txBody>
      </p:sp>
    </p:spTree>
    <p:extLst>
      <p:ext uri="{BB962C8B-B14F-4D97-AF65-F5344CB8AC3E}">
        <p14:creationId xmlns:p14="http://schemas.microsoft.com/office/powerpoint/2010/main" val="3459846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a:prstGeom prst="rect">
            <a:avLst/>
          </a:prstGeom>
        </p:spPr>
        <p:txBody>
          <a:bodyPr/>
          <a:lstStyle>
            <a:lvl1pPr algn="r">
              <a:defRPr/>
            </a:lvl1pPr>
          </a:lstStyle>
          <a:p>
            <a:fld id="{BC8754A8-3980-493A-8DDD-DAD9CD591959}" type="datetimeFigureOut">
              <a:rPr lang="en-US" smtClean="0"/>
              <a:t>10/6/2016</a:t>
            </a:fld>
            <a:endParaRPr lang="en-US"/>
          </a:p>
        </p:txBody>
      </p:sp>
      <p:sp>
        <p:nvSpPr>
          <p:cNvPr id="6" name="Footer Placeholder 5"/>
          <p:cNvSpPr>
            <a:spLocks noGrp="1"/>
          </p:cNvSpPr>
          <p:nvPr>
            <p:ph type="ftr" sz="quarter" idx="11"/>
          </p:nvPr>
        </p:nvSpPr>
        <p:spPr>
          <a:xfrm>
            <a:off x="685800" y="379941"/>
            <a:ext cx="6991492"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10862452" y="381000"/>
            <a:ext cx="643748" cy="365125"/>
          </a:xfrm>
          <a:prstGeom prst="rect">
            <a:avLst/>
          </a:prstGeom>
        </p:spPr>
        <p:txBody>
          <a:bodyPr/>
          <a:lstStyle/>
          <a:p>
            <a:fld id="{992E660E-81B8-4A10-9CD5-4E5540FB2768}"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1799724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a:prstGeom prst="rect">
            <a:avLst/>
          </a:prstGeom>
        </p:spPr>
        <p:txBody>
          <a:bodyPr/>
          <a:lstStyle>
            <a:lvl1pPr algn="r">
              <a:defRPr/>
            </a:lvl1pPr>
          </a:lstStyle>
          <a:p>
            <a:fld id="{BC8754A8-3980-493A-8DDD-DAD9CD591959}" type="datetimeFigureOut">
              <a:rPr lang="en-US" smtClean="0"/>
              <a:t>10/6/2016</a:t>
            </a:fld>
            <a:endParaRPr lang="en-US"/>
          </a:p>
        </p:txBody>
      </p:sp>
      <p:sp>
        <p:nvSpPr>
          <p:cNvPr id="6" name="Footer Placeholder 5"/>
          <p:cNvSpPr>
            <a:spLocks noGrp="1"/>
          </p:cNvSpPr>
          <p:nvPr>
            <p:ph type="ftr" sz="quarter" idx="11"/>
          </p:nvPr>
        </p:nvSpPr>
        <p:spPr>
          <a:xfrm>
            <a:off x="685800" y="378883"/>
            <a:ext cx="6991492"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10862452" y="381000"/>
            <a:ext cx="643748" cy="365125"/>
          </a:xfrm>
          <a:prstGeom prst="rect">
            <a:avLst/>
          </a:prstGeom>
        </p:spPr>
        <p:txBody>
          <a:bodyPr/>
          <a:lstStyle/>
          <a:p>
            <a:fld id="{992E660E-81B8-4A10-9CD5-4E5540FB2768}" type="slidenum">
              <a:rPr lang="en-US" smtClean="0"/>
              <a:t>‹#›</a:t>
            </a:fld>
            <a:endParaRPr lang="en-US"/>
          </a:p>
        </p:txBody>
      </p:sp>
    </p:spTree>
    <p:extLst>
      <p:ext uri="{BB962C8B-B14F-4D97-AF65-F5344CB8AC3E}">
        <p14:creationId xmlns:p14="http://schemas.microsoft.com/office/powerpoint/2010/main" val="18042474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a:xfrm>
            <a:off x="8595360" y="6356350"/>
            <a:ext cx="2910840" cy="365125"/>
          </a:xfrm>
          <a:prstGeom prst="rect">
            <a:avLst/>
          </a:prstGeom>
        </p:spPr>
        <p:txBody>
          <a:bodyPr/>
          <a:lstStyle/>
          <a:p>
            <a:fld id="{BC8754A8-3980-493A-8DDD-DAD9CD591959}" type="datetimeFigureOut">
              <a:rPr lang="en-US" smtClean="0"/>
              <a:t>10/6/2016</a:t>
            </a:fld>
            <a:endParaRPr lang="en-US"/>
          </a:p>
        </p:txBody>
      </p:sp>
      <p:sp>
        <p:nvSpPr>
          <p:cNvPr id="4" name="Footer Placeholder 3"/>
          <p:cNvSpPr>
            <a:spLocks noGrp="1"/>
          </p:cNvSpPr>
          <p:nvPr>
            <p:ph type="ftr" sz="quarter" idx="11"/>
          </p:nvPr>
        </p:nvSpPr>
        <p:spPr>
          <a:xfrm>
            <a:off x="685800" y="6355845"/>
            <a:ext cx="77724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763000" y="381000"/>
            <a:ext cx="2743200" cy="365125"/>
          </a:xfrm>
          <a:prstGeom prst="rect">
            <a:avLst/>
          </a:prstGeom>
        </p:spPr>
        <p:txBody>
          <a:bodyPr/>
          <a:lstStyle/>
          <a:p>
            <a:fld id="{992E660E-81B8-4A10-9CD5-4E5540FB2768}" type="slidenum">
              <a:rPr lang="en-US" smtClean="0"/>
              <a:t>‹#›</a:t>
            </a:fld>
            <a:endParaRPr lang="en-US"/>
          </a:p>
        </p:txBody>
      </p:sp>
    </p:spTree>
    <p:extLst>
      <p:ext uri="{BB962C8B-B14F-4D97-AF65-F5344CB8AC3E}">
        <p14:creationId xmlns:p14="http://schemas.microsoft.com/office/powerpoint/2010/main" val="2135469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a:xfrm>
            <a:off x="8595360" y="6356350"/>
            <a:ext cx="2910840" cy="365125"/>
          </a:xfrm>
          <a:prstGeom prst="rect">
            <a:avLst/>
          </a:prstGeom>
        </p:spPr>
        <p:txBody>
          <a:bodyPr/>
          <a:lstStyle/>
          <a:p>
            <a:fld id="{BC8754A8-3980-493A-8DDD-DAD9CD591959}" type="datetimeFigureOut">
              <a:rPr lang="en-US" smtClean="0"/>
              <a:t>10/6/2016</a:t>
            </a:fld>
            <a:endParaRPr lang="en-US"/>
          </a:p>
        </p:txBody>
      </p:sp>
      <p:sp>
        <p:nvSpPr>
          <p:cNvPr id="4" name="Footer Placeholder 3"/>
          <p:cNvSpPr>
            <a:spLocks noGrp="1"/>
          </p:cNvSpPr>
          <p:nvPr>
            <p:ph type="ftr" sz="quarter" idx="11"/>
          </p:nvPr>
        </p:nvSpPr>
        <p:spPr>
          <a:xfrm>
            <a:off x="685800" y="6355845"/>
            <a:ext cx="77724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763000" y="381000"/>
            <a:ext cx="2743200" cy="365125"/>
          </a:xfrm>
          <a:prstGeom prst="rect">
            <a:avLst/>
          </a:prstGeom>
        </p:spPr>
        <p:txBody>
          <a:bodyPr/>
          <a:lstStyle/>
          <a:p>
            <a:fld id="{992E660E-81B8-4A10-9CD5-4E5540FB2768}" type="slidenum">
              <a:rPr lang="en-US" smtClean="0"/>
              <a:t>‹#›</a:t>
            </a:fld>
            <a:endParaRPr lang="en-US"/>
          </a:p>
        </p:txBody>
      </p:sp>
    </p:spTree>
    <p:extLst>
      <p:ext uri="{BB962C8B-B14F-4D97-AF65-F5344CB8AC3E}">
        <p14:creationId xmlns:p14="http://schemas.microsoft.com/office/powerpoint/2010/main" val="38808315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595360" y="6356350"/>
            <a:ext cx="2910840" cy="365125"/>
          </a:xfrm>
          <a:prstGeom prst="rect">
            <a:avLst/>
          </a:prstGeom>
        </p:spPr>
        <p:txBody>
          <a:bodyPr/>
          <a:lstStyle/>
          <a:p>
            <a:fld id="{BC8754A8-3980-493A-8DDD-DAD9CD591959}" type="datetimeFigureOut">
              <a:rPr lang="en-US" smtClean="0"/>
              <a:t>10/6/2016</a:t>
            </a:fld>
            <a:endParaRPr lang="en-US"/>
          </a:p>
        </p:txBody>
      </p:sp>
      <p:sp>
        <p:nvSpPr>
          <p:cNvPr id="5" name="Footer Placeholder 4"/>
          <p:cNvSpPr>
            <a:spLocks noGrp="1"/>
          </p:cNvSpPr>
          <p:nvPr>
            <p:ph type="ftr" sz="quarter" idx="11"/>
          </p:nvPr>
        </p:nvSpPr>
        <p:spPr>
          <a:xfrm>
            <a:off x="685800" y="6355845"/>
            <a:ext cx="77724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763000" y="381000"/>
            <a:ext cx="2743200" cy="365125"/>
          </a:xfrm>
          <a:prstGeom prst="rect">
            <a:avLst/>
          </a:prstGeom>
        </p:spPr>
        <p:txBody>
          <a:bodyPr/>
          <a:lstStyle/>
          <a:p>
            <a:fld id="{992E660E-81B8-4A10-9CD5-4E5540FB2768}" type="slidenum">
              <a:rPr lang="en-US" smtClean="0"/>
              <a:t>‹#›</a:t>
            </a:fld>
            <a:endParaRPr lang="en-US"/>
          </a:p>
        </p:txBody>
      </p:sp>
    </p:spTree>
    <p:extLst>
      <p:ext uri="{BB962C8B-B14F-4D97-AF65-F5344CB8AC3E}">
        <p14:creationId xmlns:p14="http://schemas.microsoft.com/office/powerpoint/2010/main" val="31565285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a:prstGeom prst="rect">
            <a:avLst/>
          </a:prstGeom>
        </p:spPr>
        <p:txBody>
          <a:bodyPr/>
          <a:lstStyle>
            <a:lvl1pPr algn="r">
              <a:defRPr/>
            </a:lvl1pPr>
          </a:lstStyle>
          <a:p>
            <a:fld id="{BC8754A8-3980-493A-8DDD-DAD9CD591959}" type="datetimeFigureOut">
              <a:rPr lang="en-US" smtClean="0"/>
              <a:t>10/6/2016</a:t>
            </a:fld>
            <a:endParaRPr lang="en-US"/>
          </a:p>
        </p:txBody>
      </p:sp>
      <p:sp>
        <p:nvSpPr>
          <p:cNvPr id="5" name="Footer Placeholder 4"/>
          <p:cNvSpPr>
            <a:spLocks noGrp="1"/>
          </p:cNvSpPr>
          <p:nvPr>
            <p:ph type="ftr" sz="quarter" idx="11"/>
          </p:nvPr>
        </p:nvSpPr>
        <p:spPr>
          <a:xfrm>
            <a:off x="685800" y="381000"/>
            <a:ext cx="6991492"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10862452" y="381000"/>
            <a:ext cx="643748" cy="365125"/>
          </a:xfrm>
          <a:prstGeom prst="rect">
            <a:avLst/>
          </a:prstGeom>
        </p:spPr>
        <p:txBody>
          <a:bodyPr/>
          <a:lstStyle/>
          <a:p>
            <a:fld id="{992E660E-81B8-4A10-9CD5-4E5540FB2768}" type="slidenum">
              <a:rPr lang="en-US" smtClean="0"/>
              <a:t>‹#›</a:t>
            </a:fld>
            <a:endParaRPr lang="en-US"/>
          </a:p>
        </p:txBody>
      </p:sp>
    </p:spTree>
    <p:extLst>
      <p:ext uri="{BB962C8B-B14F-4D97-AF65-F5344CB8AC3E}">
        <p14:creationId xmlns:p14="http://schemas.microsoft.com/office/powerpoint/2010/main" val="2374824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595360" y="6356350"/>
            <a:ext cx="2910840" cy="365125"/>
          </a:xfrm>
          <a:prstGeom prst="rect">
            <a:avLst/>
          </a:prstGeom>
        </p:spPr>
        <p:txBody>
          <a:bodyPr/>
          <a:lstStyle/>
          <a:p>
            <a:fld id="{BC8754A8-3980-493A-8DDD-DAD9CD591959}" type="datetimeFigureOut">
              <a:rPr lang="en-US" smtClean="0"/>
              <a:t>10/6/2016</a:t>
            </a:fld>
            <a:endParaRPr lang="en-US"/>
          </a:p>
        </p:txBody>
      </p:sp>
      <p:sp>
        <p:nvSpPr>
          <p:cNvPr id="5" name="Footer Placeholder 4"/>
          <p:cNvSpPr>
            <a:spLocks noGrp="1"/>
          </p:cNvSpPr>
          <p:nvPr>
            <p:ph type="ftr" sz="quarter" idx="11"/>
          </p:nvPr>
        </p:nvSpPr>
        <p:spPr>
          <a:xfrm>
            <a:off x="685800" y="6355845"/>
            <a:ext cx="77724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763000" y="381000"/>
            <a:ext cx="2743200" cy="365125"/>
          </a:xfrm>
          <a:prstGeom prst="rect">
            <a:avLst/>
          </a:prstGeom>
        </p:spPr>
        <p:txBody>
          <a:bodyPr/>
          <a:lstStyle/>
          <a:p>
            <a:fld id="{992E660E-81B8-4A10-9CD5-4E5540FB2768}" type="slidenum">
              <a:rPr lang="en-US" smtClean="0"/>
              <a:t>‹#›</a:t>
            </a:fld>
            <a:endParaRPr lang="en-US"/>
          </a:p>
        </p:txBody>
      </p:sp>
    </p:spTree>
    <p:extLst>
      <p:ext uri="{BB962C8B-B14F-4D97-AF65-F5344CB8AC3E}">
        <p14:creationId xmlns:p14="http://schemas.microsoft.com/office/powerpoint/2010/main" val="2360044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a:prstGeom prst="rect">
            <a:avLst/>
          </a:prstGeom>
        </p:spPr>
        <p:txBody>
          <a:bodyPr/>
          <a:lstStyle>
            <a:lvl1pPr algn="r">
              <a:defRPr/>
            </a:lvl1pPr>
          </a:lstStyle>
          <a:p>
            <a:fld id="{BC8754A8-3980-493A-8DDD-DAD9CD591959}" type="datetimeFigureOut">
              <a:rPr lang="en-US" smtClean="0"/>
              <a:t>10/6/2016</a:t>
            </a:fld>
            <a:endParaRPr lang="en-US"/>
          </a:p>
        </p:txBody>
      </p:sp>
      <p:sp>
        <p:nvSpPr>
          <p:cNvPr id="5" name="Footer Placeholder 4"/>
          <p:cNvSpPr>
            <a:spLocks noGrp="1"/>
          </p:cNvSpPr>
          <p:nvPr>
            <p:ph type="ftr" sz="quarter" idx="11"/>
          </p:nvPr>
        </p:nvSpPr>
        <p:spPr>
          <a:xfrm>
            <a:off x="685800" y="381001"/>
            <a:ext cx="6991492" cy="364065"/>
          </a:xfrm>
          <a:prstGeom prst="rect">
            <a:avLst/>
          </a:prstGeom>
        </p:spPr>
        <p:txBody>
          <a:bodyPr/>
          <a:lstStyle/>
          <a:p>
            <a:endParaRPr lang="en-US"/>
          </a:p>
        </p:txBody>
      </p:sp>
      <p:sp>
        <p:nvSpPr>
          <p:cNvPr id="6" name="Slide Number Placeholder 5"/>
          <p:cNvSpPr>
            <a:spLocks noGrp="1"/>
          </p:cNvSpPr>
          <p:nvPr>
            <p:ph type="sldNum" sz="quarter" idx="12"/>
          </p:nvPr>
        </p:nvSpPr>
        <p:spPr>
          <a:xfrm>
            <a:off x="10862452" y="381000"/>
            <a:ext cx="643748" cy="365125"/>
          </a:xfrm>
          <a:prstGeom prst="rect">
            <a:avLst/>
          </a:prstGeom>
        </p:spPr>
        <p:txBody>
          <a:bodyPr/>
          <a:lstStyle/>
          <a:p>
            <a:fld id="{992E660E-81B8-4A10-9CD5-4E5540FB2768}" type="slidenum">
              <a:rPr lang="en-US" smtClean="0"/>
              <a:t>‹#›</a:t>
            </a:fld>
            <a:endParaRPr lang="en-US"/>
          </a:p>
        </p:txBody>
      </p:sp>
    </p:spTree>
    <p:extLst>
      <p:ext uri="{BB962C8B-B14F-4D97-AF65-F5344CB8AC3E}">
        <p14:creationId xmlns:p14="http://schemas.microsoft.com/office/powerpoint/2010/main" val="827962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8595360" y="6356350"/>
            <a:ext cx="2910840" cy="365125"/>
          </a:xfrm>
          <a:prstGeom prst="rect">
            <a:avLst/>
          </a:prstGeom>
        </p:spPr>
        <p:txBody>
          <a:bodyPr/>
          <a:lstStyle/>
          <a:p>
            <a:fld id="{BC8754A8-3980-493A-8DDD-DAD9CD591959}" type="datetimeFigureOut">
              <a:rPr lang="en-US" smtClean="0"/>
              <a:t>10/6/2016</a:t>
            </a:fld>
            <a:endParaRPr lang="en-US"/>
          </a:p>
        </p:txBody>
      </p:sp>
      <p:sp>
        <p:nvSpPr>
          <p:cNvPr id="6" name="Footer Placeholder 5"/>
          <p:cNvSpPr>
            <a:spLocks noGrp="1"/>
          </p:cNvSpPr>
          <p:nvPr>
            <p:ph type="ftr" sz="quarter" idx="11"/>
          </p:nvPr>
        </p:nvSpPr>
        <p:spPr>
          <a:xfrm>
            <a:off x="685800" y="6355845"/>
            <a:ext cx="77724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763000" y="381000"/>
            <a:ext cx="2743200" cy="365125"/>
          </a:xfrm>
          <a:prstGeom prst="rect">
            <a:avLst/>
          </a:prstGeom>
        </p:spPr>
        <p:txBody>
          <a:bodyPr/>
          <a:lstStyle/>
          <a:p>
            <a:fld id="{992E660E-81B8-4A10-9CD5-4E5540FB2768}" type="slidenum">
              <a:rPr lang="en-US" smtClean="0"/>
              <a:t>‹#›</a:t>
            </a:fld>
            <a:endParaRPr lang="en-US"/>
          </a:p>
        </p:txBody>
      </p:sp>
    </p:spTree>
    <p:extLst>
      <p:ext uri="{BB962C8B-B14F-4D97-AF65-F5344CB8AC3E}">
        <p14:creationId xmlns:p14="http://schemas.microsoft.com/office/powerpoint/2010/main" val="552585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8595360" y="6356350"/>
            <a:ext cx="2910840" cy="365125"/>
          </a:xfrm>
          <a:prstGeom prst="rect">
            <a:avLst/>
          </a:prstGeom>
        </p:spPr>
        <p:txBody>
          <a:bodyPr/>
          <a:lstStyle/>
          <a:p>
            <a:fld id="{BC8754A8-3980-493A-8DDD-DAD9CD591959}" type="datetimeFigureOut">
              <a:rPr lang="en-US" smtClean="0"/>
              <a:t>10/6/2016</a:t>
            </a:fld>
            <a:endParaRPr lang="en-US"/>
          </a:p>
        </p:txBody>
      </p:sp>
      <p:sp>
        <p:nvSpPr>
          <p:cNvPr id="8" name="Footer Placeholder 7"/>
          <p:cNvSpPr>
            <a:spLocks noGrp="1"/>
          </p:cNvSpPr>
          <p:nvPr>
            <p:ph type="ftr" sz="quarter" idx="11"/>
          </p:nvPr>
        </p:nvSpPr>
        <p:spPr>
          <a:xfrm>
            <a:off x="685800" y="6355845"/>
            <a:ext cx="77724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8763000" y="381000"/>
            <a:ext cx="2743200" cy="365125"/>
          </a:xfrm>
          <a:prstGeom prst="rect">
            <a:avLst/>
          </a:prstGeom>
        </p:spPr>
        <p:txBody>
          <a:bodyPr/>
          <a:lstStyle/>
          <a:p>
            <a:fld id="{992E660E-81B8-4A10-9CD5-4E5540FB2768}" type="slidenum">
              <a:rPr lang="en-US" smtClean="0"/>
              <a:t>‹#›</a:t>
            </a:fld>
            <a:endParaRPr lang="en-US"/>
          </a:p>
        </p:txBody>
      </p:sp>
    </p:spTree>
    <p:extLst>
      <p:ext uri="{BB962C8B-B14F-4D97-AF65-F5344CB8AC3E}">
        <p14:creationId xmlns:p14="http://schemas.microsoft.com/office/powerpoint/2010/main" val="174534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8595360" y="6356350"/>
            <a:ext cx="2910840" cy="365125"/>
          </a:xfrm>
          <a:prstGeom prst="rect">
            <a:avLst/>
          </a:prstGeom>
        </p:spPr>
        <p:txBody>
          <a:bodyPr/>
          <a:lstStyle/>
          <a:p>
            <a:fld id="{BC8754A8-3980-493A-8DDD-DAD9CD591959}" type="datetimeFigureOut">
              <a:rPr lang="en-US" smtClean="0"/>
              <a:t>10/6/2016</a:t>
            </a:fld>
            <a:endParaRPr lang="en-US"/>
          </a:p>
        </p:txBody>
      </p:sp>
      <p:sp>
        <p:nvSpPr>
          <p:cNvPr id="4" name="Footer Placeholder 3"/>
          <p:cNvSpPr>
            <a:spLocks noGrp="1"/>
          </p:cNvSpPr>
          <p:nvPr>
            <p:ph type="ftr" sz="quarter" idx="11"/>
          </p:nvPr>
        </p:nvSpPr>
        <p:spPr>
          <a:xfrm>
            <a:off x="685800" y="6355845"/>
            <a:ext cx="77724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763000" y="381000"/>
            <a:ext cx="2743200" cy="365125"/>
          </a:xfrm>
          <a:prstGeom prst="rect">
            <a:avLst/>
          </a:prstGeom>
        </p:spPr>
        <p:txBody>
          <a:bodyPr/>
          <a:lstStyle/>
          <a:p>
            <a:fld id="{992E660E-81B8-4A10-9CD5-4E5540FB2768}" type="slidenum">
              <a:rPr lang="en-US" smtClean="0"/>
              <a:t>‹#›</a:t>
            </a:fld>
            <a:endParaRPr lang="en-US"/>
          </a:p>
        </p:txBody>
      </p:sp>
    </p:spTree>
    <p:extLst>
      <p:ext uri="{BB962C8B-B14F-4D97-AF65-F5344CB8AC3E}">
        <p14:creationId xmlns:p14="http://schemas.microsoft.com/office/powerpoint/2010/main" val="1386333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595360" y="6356350"/>
            <a:ext cx="2910840" cy="365125"/>
          </a:xfrm>
          <a:prstGeom prst="rect">
            <a:avLst/>
          </a:prstGeom>
        </p:spPr>
        <p:txBody>
          <a:bodyPr/>
          <a:lstStyle/>
          <a:p>
            <a:fld id="{BC8754A8-3980-493A-8DDD-DAD9CD591959}" type="datetimeFigureOut">
              <a:rPr lang="en-US" smtClean="0"/>
              <a:t>10/6/2016</a:t>
            </a:fld>
            <a:endParaRPr lang="en-US"/>
          </a:p>
        </p:txBody>
      </p:sp>
      <p:sp>
        <p:nvSpPr>
          <p:cNvPr id="3" name="Footer Placeholder 2"/>
          <p:cNvSpPr>
            <a:spLocks noGrp="1"/>
          </p:cNvSpPr>
          <p:nvPr>
            <p:ph type="ftr" sz="quarter" idx="11"/>
          </p:nvPr>
        </p:nvSpPr>
        <p:spPr>
          <a:xfrm>
            <a:off x="685800" y="6355845"/>
            <a:ext cx="77724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763000" y="381000"/>
            <a:ext cx="2743200" cy="365125"/>
          </a:xfrm>
          <a:prstGeom prst="rect">
            <a:avLst/>
          </a:prstGeom>
        </p:spPr>
        <p:txBody>
          <a:bodyPr/>
          <a:lstStyle/>
          <a:p>
            <a:fld id="{992E660E-81B8-4A10-9CD5-4E5540FB2768}" type="slidenum">
              <a:rPr lang="en-US" smtClean="0"/>
              <a:t>‹#›</a:t>
            </a:fld>
            <a:endParaRPr lang="en-US"/>
          </a:p>
        </p:txBody>
      </p:sp>
    </p:spTree>
    <p:extLst>
      <p:ext uri="{BB962C8B-B14F-4D97-AF65-F5344CB8AC3E}">
        <p14:creationId xmlns:p14="http://schemas.microsoft.com/office/powerpoint/2010/main" val="1705389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595360" y="6356350"/>
            <a:ext cx="2910840" cy="365125"/>
          </a:xfrm>
          <a:prstGeom prst="rect">
            <a:avLst/>
          </a:prstGeom>
        </p:spPr>
        <p:txBody>
          <a:bodyPr/>
          <a:lstStyle/>
          <a:p>
            <a:fld id="{BC8754A8-3980-493A-8DDD-DAD9CD591959}" type="datetimeFigureOut">
              <a:rPr lang="en-US" smtClean="0"/>
              <a:t>10/6/2016</a:t>
            </a:fld>
            <a:endParaRPr lang="en-US"/>
          </a:p>
        </p:txBody>
      </p:sp>
      <p:sp>
        <p:nvSpPr>
          <p:cNvPr id="6" name="Footer Placeholder 5"/>
          <p:cNvSpPr>
            <a:spLocks noGrp="1"/>
          </p:cNvSpPr>
          <p:nvPr>
            <p:ph type="ftr" sz="quarter" idx="11"/>
          </p:nvPr>
        </p:nvSpPr>
        <p:spPr>
          <a:xfrm>
            <a:off x="685800" y="6355845"/>
            <a:ext cx="77724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763000" y="381000"/>
            <a:ext cx="2743200" cy="365125"/>
          </a:xfrm>
          <a:prstGeom prst="rect">
            <a:avLst/>
          </a:prstGeom>
        </p:spPr>
        <p:txBody>
          <a:bodyPr/>
          <a:lstStyle/>
          <a:p>
            <a:fld id="{992E660E-81B8-4A10-9CD5-4E5540FB2768}" type="slidenum">
              <a:rPr lang="en-US" smtClean="0"/>
              <a:t>‹#›</a:t>
            </a:fld>
            <a:endParaRPr lang="en-US"/>
          </a:p>
        </p:txBody>
      </p:sp>
    </p:spTree>
    <p:extLst>
      <p:ext uri="{BB962C8B-B14F-4D97-AF65-F5344CB8AC3E}">
        <p14:creationId xmlns:p14="http://schemas.microsoft.com/office/powerpoint/2010/main" val="4163286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595360" y="6356350"/>
            <a:ext cx="2910840" cy="365125"/>
          </a:xfrm>
          <a:prstGeom prst="rect">
            <a:avLst/>
          </a:prstGeom>
        </p:spPr>
        <p:txBody>
          <a:bodyPr/>
          <a:lstStyle/>
          <a:p>
            <a:fld id="{BC8754A8-3980-493A-8DDD-DAD9CD591959}" type="datetimeFigureOut">
              <a:rPr lang="en-US" smtClean="0"/>
              <a:t>10/6/2016</a:t>
            </a:fld>
            <a:endParaRPr lang="en-US"/>
          </a:p>
        </p:txBody>
      </p:sp>
      <p:sp>
        <p:nvSpPr>
          <p:cNvPr id="6" name="Footer Placeholder 5"/>
          <p:cNvSpPr>
            <a:spLocks noGrp="1"/>
          </p:cNvSpPr>
          <p:nvPr>
            <p:ph type="ftr" sz="quarter" idx="11"/>
          </p:nvPr>
        </p:nvSpPr>
        <p:spPr>
          <a:xfrm>
            <a:off x="685800" y="6355845"/>
            <a:ext cx="77724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763000" y="381000"/>
            <a:ext cx="2743200" cy="365125"/>
          </a:xfrm>
          <a:prstGeom prst="rect">
            <a:avLst/>
          </a:prstGeom>
        </p:spPr>
        <p:txBody>
          <a:bodyPr/>
          <a:lstStyle/>
          <a:p>
            <a:fld id="{992E660E-81B8-4A10-9CD5-4E5540FB2768}" type="slidenum">
              <a:rPr lang="en-US" smtClean="0"/>
              <a:t>‹#›</a:t>
            </a:fld>
            <a:endParaRPr lang="en-US"/>
          </a:p>
        </p:txBody>
      </p:sp>
    </p:spTree>
    <p:extLst>
      <p:ext uri="{BB962C8B-B14F-4D97-AF65-F5344CB8AC3E}">
        <p14:creationId xmlns:p14="http://schemas.microsoft.com/office/powerpoint/2010/main" val="1050486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3.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8" name="Picture 7"/>
          <p:cNvPicPr>
            <a:picLocks noChangeAspect="1"/>
          </p:cNvPicPr>
          <p:nvPr userDrawn="1"/>
        </p:nvPicPr>
        <p:blipFill rotWithShape="1">
          <a:blip r:embed="rId20" cstate="print">
            <a:extLst>
              <a:ext uri="{28A0092B-C50C-407E-A947-70E740481C1C}">
                <a14:useLocalDpi xmlns:a14="http://schemas.microsoft.com/office/drawing/2010/main" val="0"/>
              </a:ext>
            </a:extLst>
          </a:blip>
          <a:srcRect b="37867"/>
          <a:stretch/>
        </p:blipFill>
        <p:spPr>
          <a:xfrm>
            <a:off x="6943060" y="6330515"/>
            <a:ext cx="3392431" cy="285247"/>
          </a:xfrm>
          <a:prstGeom prst="rect">
            <a:avLst/>
          </a:prstGeom>
        </p:spPr>
      </p:pic>
      <p:pic>
        <p:nvPicPr>
          <p:cNvPr id="9" name="Picture 8"/>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10538384" y="4299466"/>
            <a:ext cx="1457325" cy="2194560"/>
          </a:xfrm>
          <a:prstGeom prst="rect">
            <a:avLst/>
          </a:prstGeom>
        </p:spPr>
      </p:pic>
    </p:spTree>
    <p:extLst>
      <p:ext uri="{BB962C8B-B14F-4D97-AF65-F5344CB8AC3E}">
        <p14:creationId xmlns:p14="http://schemas.microsoft.com/office/powerpoint/2010/main" val="428942224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cirt.iastate.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latin typeface="Arial" panose="020B0604020202020204" pitchFamily="34" charset="0"/>
                <a:cs typeface="Arial" panose="020B0604020202020204" pitchFamily="34" charset="0"/>
              </a:rPr>
              <a:t>CIRT table top exercise</a:t>
            </a:r>
            <a:endParaRPr lang="en-US" dirty="0">
              <a:solidFill>
                <a:schemeClr val="bg1"/>
              </a:solidFill>
              <a:latin typeface="Arial" panose="020B0604020202020204" pitchFamily="34" charset="0"/>
              <a:cs typeface="Arial" panose="020B0604020202020204" pitchFamily="34" charset="0"/>
            </a:endParaRPr>
          </a:p>
        </p:txBody>
      </p:sp>
      <p:sp>
        <p:nvSpPr>
          <p:cNvPr id="6" name="Content Placeholder 5"/>
          <p:cNvSpPr>
            <a:spLocks noGrp="1"/>
          </p:cNvSpPr>
          <p:nvPr>
            <p:ph idx="1"/>
          </p:nvPr>
        </p:nvSpPr>
        <p:spPr/>
        <p:txBody>
          <a:bodyPr>
            <a:normAutofit/>
          </a:bodyPr>
          <a:lstStyle/>
          <a:p>
            <a:endParaRPr lang="en-US"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67842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INJECT 1--1 pm</a:t>
            </a:r>
            <a:endParaRPr lang="en-US" dirty="0"/>
          </a:p>
        </p:txBody>
      </p:sp>
      <p:sp>
        <p:nvSpPr>
          <p:cNvPr id="3" name="Content Placeholder 2"/>
          <p:cNvSpPr>
            <a:spLocks noGrp="1"/>
          </p:cNvSpPr>
          <p:nvPr>
            <p:ph idx="1"/>
          </p:nvPr>
        </p:nvSpPr>
        <p:spPr>
          <a:xfrm>
            <a:off x="685800" y="1781176"/>
            <a:ext cx="9839325" cy="4437510"/>
          </a:xfrm>
        </p:spPr>
        <p:txBody>
          <a:bodyPr/>
          <a:lstStyle/>
          <a:p>
            <a:pPr>
              <a:lnSpc>
                <a:spcPct val="100000"/>
              </a:lnSpc>
              <a:spcBef>
                <a:spcPts val="1200"/>
              </a:spcBef>
            </a:pPr>
            <a:r>
              <a:rPr lang="en-US" dirty="0"/>
              <a:t>CIRT </a:t>
            </a:r>
            <a:r>
              <a:rPr lang="en-US" dirty="0" smtClean="0"/>
              <a:t>convened due to demonstration of 1500 people in </a:t>
            </a:r>
            <a:r>
              <a:rPr lang="en-US" dirty="0"/>
              <a:t>the green space south of the Library since 10 am. </a:t>
            </a:r>
            <a:endParaRPr lang="en-US" dirty="0" smtClean="0"/>
          </a:p>
          <a:p>
            <a:pPr>
              <a:lnSpc>
                <a:spcPct val="100000"/>
              </a:lnSpc>
              <a:spcBef>
                <a:spcPts val="1200"/>
              </a:spcBef>
            </a:pPr>
            <a:r>
              <a:rPr lang="en-US" dirty="0"/>
              <a:t>About 1000 of the demonstrators appear to be protesting Ms. </a:t>
            </a:r>
            <a:r>
              <a:rPr lang="en-US" dirty="0" err="1"/>
              <a:t>Prez’s</a:t>
            </a:r>
            <a:r>
              <a:rPr lang="en-US" dirty="0"/>
              <a:t> rumored visit to campus and 500 demonstrators are Ms. </a:t>
            </a:r>
            <a:r>
              <a:rPr lang="en-US" dirty="0" err="1"/>
              <a:t>Prez</a:t>
            </a:r>
            <a:r>
              <a:rPr lang="en-US" dirty="0"/>
              <a:t> supporters. </a:t>
            </a:r>
            <a:r>
              <a:rPr lang="en-US" dirty="0" smtClean="0"/>
              <a:t>Yelling </a:t>
            </a:r>
            <a:r>
              <a:rPr lang="en-US" dirty="0"/>
              <a:t>between the </a:t>
            </a:r>
            <a:r>
              <a:rPr lang="en-US" dirty="0" smtClean="0"/>
              <a:t>groups </a:t>
            </a:r>
            <a:r>
              <a:rPr lang="en-US" dirty="0"/>
              <a:t>is </a:t>
            </a:r>
            <a:r>
              <a:rPr lang="en-US" dirty="0" smtClean="0"/>
              <a:t>ongoing.</a:t>
            </a:r>
          </a:p>
          <a:p>
            <a:pPr>
              <a:lnSpc>
                <a:spcPct val="100000"/>
              </a:lnSpc>
              <a:spcBef>
                <a:spcPts val="1200"/>
              </a:spcBef>
            </a:pPr>
            <a:r>
              <a:rPr lang="en-US" dirty="0" smtClean="0"/>
              <a:t>People </a:t>
            </a:r>
            <a:r>
              <a:rPr lang="en-US" dirty="0"/>
              <a:t>are starting to spill over Morrill Road into the central campus green space, impacting traffic flow on </a:t>
            </a:r>
            <a:r>
              <a:rPr lang="en-US" dirty="0" smtClean="0"/>
              <a:t>Morrill Road.</a:t>
            </a:r>
            <a:endParaRPr lang="en-US" dirty="0"/>
          </a:p>
          <a:p>
            <a:pPr>
              <a:lnSpc>
                <a:spcPct val="100000"/>
              </a:lnSpc>
              <a:spcBef>
                <a:spcPts val="1200"/>
              </a:spcBef>
            </a:pPr>
            <a:r>
              <a:rPr lang="en-US" dirty="0"/>
              <a:t>Student Affairs staff are currently working with the </a:t>
            </a:r>
            <a:r>
              <a:rPr lang="en-US" dirty="0" smtClean="0"/>
              <a:t>groups </a:t>
            </a:r>
            <a:r>
              <a:rPr lang="en-US" dirty="0"/>
              <a:t>and people may be starting to disperse. </a:t>
            </a:r>
            <a:endParaRPr lang="en-US" dirty="0" smtClean="0"/>
          </a:p>
          <a:p>
            <a:pPr>
              <a:lnSpc>
                <a:spcPct val="100000"/>
              </a:lnSpc>
              <a:spcBef>
                <a:spcPts val="1200"/>
              </a:spcBef>
            </a:pPr>
            <a:r>
              <a:rPr lang="en-US" dirty="0" smtClean="0"/>
              <a:t>Police </a:t>
            </a:r>
            <a:r>
              <a:rPr lang="en-US" dirty="0"/>
              <a:t>are monitoring the area and have called in additional officers to assist due to crowd size.</a:t>
            </a:r>
          </a:p>
          <a:p>
            <a:endParaRPr lang="en-US" dirty="0"/>
          </a:p>
        </p:txBody>
      </p:sp>
    </p:spTree>
    <p:extLst>
      <p:ext uri="{BB962C8B-B14F-4D97-AF65-F5344CB8AC3E}">
        <p14:creationId xmlns:p14="http://schemas.microsoft.com/office/powerpoint/2010/main" val="21724467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Inject 1 Discussion questions</a:t>
            </a:r>
            <a:endParaRPr lang="en-US" dirty="0"/>
          </a:p>
        </p:txBody>
      </p:sp>
      <p:sp>
        <p:nvSpPr>
          <p:cNvPr id="3" name="Content Placeholder 2"/>
          <p:cNvSpPr>
            <a:spLocks noGrp="1"/>
          </p:cNvSpPr>
          <p:nvPr>
            <p:ph idx="1"/>
          </p:nvPr>
        </p:nvSpPr>
        <p:spPr>
          <a:xfrm>
            <a:off x="685800" y="2194560"/>
            <a:ext cx="9801225" cy="4024125"/>
          </a:xfrm>
        </p:spPr>
        <p:txBody>
          <a:bodyPr/>
          <a:lstStyle/>
          <a:p>
            <a:pPr lvl="0"/>
            <a:r>
              <a:rPr lang="en-US" dirty="0"/>
              <a:t>Which ISU policies address this type of incident</a:t>
            </a:r>
            <a:r>
              <a:rPr lang="en-US" dirty="0" smtClean="0"/>
              <a:t>?</a:t>
            </a:r>
          </a:p>
          <a:p>
            <a:pPr lvl="0"/>
            <a:endParaRPr lang="en-US" dirty="0"/>
          </a:p>
          <a:p>
            <a:pPr lvl="0"/>
            <a:r>
              <a:rPr lang="en-US" dirty="0"/>
              <a:t>Does ISU’s Continuity of Operations Plan or Emergency Operations Plan address this situation?</a:t>
            </a:r>
          </a:p>
          <a:p>
            <a:pPr marL="0" lvl="0" indent="0">
              <a:buNone/>
            </a:pPr>
            <a:endParaRPr lang="en-US" dirty="0"/>
          </a:p>
          <a:p>
            <a:pPr lvl="0"/>
            <a:r>
              <a:rPr lang="en-US" dirty="0"/>
              <a:t>Does this incident require an ISU Alert</a:t>
            </a:r>
            <a:r>
              <a:rPr lang="en-US" dirty="0" smtClean="0"/>
              <a:t>?</a:t>
            </a:r>
          </a:p>
          <a:p>
            <a:pPr lvl="0"/>
            <a:endParaRPr lang="en-US" dirty="0"/>
          </a:p>
          <a:p>
            <a:pPr lvl="0"/>
            <a:r>
              <a:rPr lang="en-US" dirty="0"/>
              <a:t>How does CIRT interact with Senior Administrators and/or absent members during the incident?</a:t>
            </a:r>
          </a:p>
          <a:p>
            <a:endParaRPr lang="en-US" dirty="0"/>
          </a:p>
        </p:txBody>
      </p:sp>
    </p:spTree>
    <p:extLst>
      <p:ext uri="{BB962C8B-B14F-4D97-AF65-F5344CB8AC3E}">
        <p14:creationId xmlns:p14="http://schemas.microsoft.com/office/powerpoint/2010/main" val="2877844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3700" y="459573"/>
            <a:ext cx="8610600" cy="1293028"/>
          </a:xfrm>
        </p:spPr>
        <p:txBody>
          <a:bodyPr/>
          <a:lstStyle/>
          <a:p>
            <a:r>
              <a:rPr lang="en-US" dirty="0" smtClean="0"/>
              <a:t>Inject 2--2 pm</a:t>
            </a:r>
            <a:endParaRPr lang="en-US" dirty="0"/>
          </a:p>
        </p:txBody>
      </p:sp>
      <p:sp>
        <p:nvSpPr>
          <p:cNvPr id="3" name="Content Placeholder 2"/>
          <p:cNvSpPr>
            <a:spLocks noGrp="1"/>
          </p:cNvSpPr>
          <p:nvPr>
            <p:ph idx="1"/>
          </p:nvPr>
        </p:nvSpPr>
        <p:spPr>
          <a:xfrm>
            <a:off x="685800" y="1657350"/>
            <a:ext cx="9648825" cy="4561335"/>
          </a:xfrm>
        </p:spPr>
        <p:txBody>
          <a:bodyPr>
            <a:normAutofit fontScale="85000" lnSpcReduction="10000"/>
          </a:bodyPr>
          <a:lstStyle/>
          <a:p>
            <a:pPr>
              <a:lnSpc>
                <a:spcPct val="110000"/>
              </a:lnSpc>
              <a:spcBef>
                <a:spcPts val="1200"/>
              </a:spcBef>
            </a:pPr>
            <a:r>
              <a:rPr lang="en-US" dirty="0"/>
              <a:t>Officers </a:t>
            </a:r>
            <a:r>
              <a:rPr lang="en-US" dirty="0" smtClean="0"/>
              <a:t>reporting the </a:t>
            </a:r>
            <a:r>
              <a:rPr lang="en-US" dirty="0"/>
              <a:t>crowd has mainly dispersed from central campus. </a:t>
            </a:r>
            <a:endParaRPr lang="en-US" dirty="0" smtClean="0"/>
          </a:p>
          <a:p>
            <a:pPr>
              <a:lnSpc>
                <a:spcPct val="110000"/>
              </a:lnSpc>
              <a:spcBef>
                <a:spcPts val="1200"/>
              </a:spcBef>
            </a:pPr>
            <a:r>
              <a:rPr lang="en-US" dirty="0" smtClean="0"/>
              <a:t>Hundreds </a:t>
            </a:r>
            <a:r>
              <a:rPr lang="en-US" dirty="0"/>
              <a:t>of people are blocking the intersections of Union Drive/Welch </a:t>
            </a:r>
            <a:r>
              <a:rPr lang="en-US" dirty="0" smtClean="0"/>
              <a:t>Ave. </a:t>
            </a:r>
            <a:r>
              <a:rPr lang="en-US" dirty="0"/>
              <a:t>and Osborn Drive/Bissell Road. Demonstrators are blocking the </a:t>
            </a:r>
            <a:r>
              <a:rPr lang="en-US" dirty="0" smtClean="0"/>
              <a:t>intersections with numerous </a:t>
            </a:r>
            <a:r>
              <a:rPr lang="en-US" dirty="0"/>
              <a:t>vehicles with flat tires and batteries </a:t>
            </a:r>
            <a:r>
              <a:rPr lang="en-US" dirty="0" smtClean="0"/>
              <a:t>removed. </a:t>
            </a:r>
          </a:p>
          <a:p>
            <a:pPr>
              <a:lnSpc>
                <a:spcPct val="110000"/>
              </a:lnSpc>
              <a:spcBef>
                <a:spcPts val="1200"/>
              </a:spcBef>
            </a:pPr>
            <a:r>
              <a:rPr lang="en-US" dirty="0" smtClean="0"/>
              <a:t>Police </a:t>
            </a:r>
            <a:r>
              <a:rPr lang="en-US" dirty="0"/>
              <a:t>estimate there are nearly 2500 people at each location. Ames Police, Story County Sheriff’s Office, and Iowa State Patrol are providing assistance.</a:t>
            </a:r>
          </a:p>
          <a:p>
            <a:pPr>
              <a:lnSpc>
                <a:spcPct val="110000"/>
              </a:lnSpc>
              <a:spcBef>
                <a:spcPts val="1200"/>
              </a:spcBef>
            </a:pPr>
            <a:r>
              <a:rPr lang="en-US" dirty="0" smtClean="0"/>
              <a:t>Police </a:t>
            </a:r>
            <a:r>
              <a:rPr lang="en-US" dirty="0"/>
              <a:t>dispatch reports they are receiving calls from the media asking for information about the protest. It is one of the trending topics on social </a:t>
            </a:r>
            <a:r>
              <a:rPr lang="en-US" dirty="0" smtClean="0"/>
              <a:t>media.</a:t>
            </a:r>
          </a:p>
          <a:p>
            <a:pPr>
              <a:lnSpc>
                <a:spcPct val="110000"/>
              </a:lnSpc>
              <a:spcBef>
                <a:spcPts val="1200"/>
              </a:spcBef>
            </a:pPr>
            <a:r>
              <a:rPr lang="en-US" dirty="0" smtClean="0"/>
              <a:t> Student </a:t>
            </a:r>
            <a:r>
              <a:rPr lang="en-US" dirty="0"/>
              <a:t>Affairs has advised that an Experience Iowa State (EIS) Admissions event is occurring on campus. Approximately 150 prospective students plus their parents are scheduled to leave an afternoon activity in UDCC at 2:30 and will be walking around campus to get to afternoon advising appointments at their colleges. </a:t>
            </a:r>
          </a:p>
        </p:txBody>
      </p:sp>
    </p:spTree>
    <p:extLst>
      <p:ext uri="{BB962C8B-B14F-4D97-AF65-F5344CB8AC3E}">
        <p14:creationId xmlns:p14="http://schemas.microsoft.com/office/powerpoint/2010/main" val="2850615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Inject 2 discussion questions</a:t>
            </a:r>
            <a:endParaRPr lang="en-US" dirty="0"/>
          </a:p>
        </p:txBody>
      </p:sp>
      <p:sp>
        <p:nvSpPr>
          <p:cNvPr id="3" name="Content Placeholder 2"/>
          <p:cNvSpPr>
            <a:spLocks noGrp="1"/>
          </p:cNvSpPr>
          <p:nvPr>
            <p:ph idx="1"/>
          </p:nvPr>
        </p:nvSpPr>
        <p:spPr/>
        <p:txBody>
          <a:bodyPr/>
          <a:lstStyle/>
          <a:p>
            <a:pPr lvl="0"/>
            <a:r>
              <a:rPr lang="en-US" dirty="0"/>
              <a:t>How would information be shared with the media?</a:t>
            </a:r>
          </a:p>
          <a:p>
            <a:pPr lvl="0"/>
            <a:r>
              <a:rPr lang="en-US" dirty="0"/>
              <a:t>How will social media be monitored during this event?</a:t>
            </a:r>
          </a:p>
          <a:p>
            <a:pPr lvl="0"/>
            <a:r>
              <a:rPr lang="en-US" dirty="0"/>
              <a:t>How would your unit communicate during the event with staff/students?</a:t>
            </a:r>
          </a:p>
          <a:p>
            <a:pPr lvl="0"/>
            <a:r>
              <a:rPr lang="en-US" dirty="0"/>
              <a:t>Are there groups that are not present on CIRT or within senior leadership that you would want to </a:t>
            </a:r>
            <a:r>
              <a:rPr lang="en-US" dirty="0" smtClean="0"/>
              <a:t>include </a:t>
            </a:r>
            <a:r>
              <a:rPr lang="en-US" dirty="0"/>
              <a:t>during this incident?</a:t>
            </a:r>
          </a:p>
          <a:p>
            <a:pPr lvl="0"/>
            <a:r>
              <a:rPr lang="en-US" dirty="0"/>
              <a:t>What security measures are there to ensure safety for faculty, staff, students, and visitors in affected or nearby buildings?</a:t>
            </a:r>
          </a:p>
          <a:p>
            <a:pPr lvl="0"/>
            <a:r>
              <a:rPr lang="en-US" dirty="0"/>
              <a:t>Does this incident require activation of the ISU Emergency Operations Center? If so, where will the EOC be and who staffs it?</a:t>
            </a:r>
          </a:p>
          <a:p>
            <a:pPr lvl="0"/>
            <a:r>
              <a:rPr lang="en-US" dirty="0"/>
              <a:t>Does this incident constitute a campus state of emergency?</a:t>
            </a:r>
          </a:p>
          <a:p>
            <a:endParaRPr lang="en-US" dirty="0"/>
          </a:p>
        </p:txBody>
      </p:sp>
    </p:spTree>
    <p:extLst>
      <p:ext uri="{BB962C8B-B14F-4D97-AF65-F5344CB8AC3E}">
        <p14:creationId xmlns:p14="http://schemas.microsoft.com/office/powerpoint/2010/main" val="10625050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Inject 3--3 pm</a:t>
            </a:r>
            <a:endParaRPr lang="en-US" dirty="0"/>
          </a:p>
        </p:txBody>
      </p:sp>
      <p:sp>
        <p:nvSpPr>
          <p:cNvPr id="3" name="Content Placeholder 2"/>
          <p:cNvSpPr>
            <a:spLocks noGrp="1"/>
          </p:cNvSpPr>
          <p:nvPr>
            <p:ph idx="1"/>
          </p:nvPr>
        </p:nvSpPr>
        <p:spPr>
          <a:xfrm>
            <a:off x="685800" y="2194560"/>
            <a:ext cx="9734550" cy="4024125"/>
          </a:xfrm>
        </p:spPr>
        <p:txBody>
          <a:bodyPr/>
          <a:lstStyle/>
          <a:p>
            <a:r>
              <a:rPr lang="en-US" dirty="0"/>
              <a:t>There have been reports that some campus offices have made the decision to close early. Students are celebrating on social media that some of their classes are not occurring because of the lack of professors and low attendance.</a:t>
            </a:r>
          </a:p>
          <a:p>
            <a:endParaRPr lang="en-US" sz="1800" dirty="0"/>
          </a:p>
          <a:p>
            <a:r>
              <a:rPr lang="en-US" dirty="0"/>
              <a:t>Numerous local media and several national media trucks have arrived on campus and reporters are requesting a statement from the university.</a:t>
            </a:r>
          </a:p>
          <a:p>
            <a:endParaRPr lang="en-US" sz="1800" dirty="0"/>
          </a:p>
          <a:p>
            <a:r>
              <a:rPr lang="en-US" dirty="0" smtClean="0"/>
              <a:t>With </a:t>
            </a:r>
            <a:r>
              <a:rPr lang="en-US" dirty="0"/>
              <a:t>the amount of people on campus and for safety of personnel, </a:t>
            </a:r>
            <a:r>
              <a:rPr lang="en-US" dirty="0" err="1"/>
              <a:t>CyRide</a:t>
            </a:r>
            <a:r>
              <a:rPr lang="en-US" dirty="0"/>
              <a:t> has temporarily suspended all stops on central campus. </a:t>
            </a:r>
          </a:p>
          <a:p>
            <a:endParaRPr lang="en-US" dirty="0"/>
          </a:p>
        </p:txBody>
      </p:sp>
    </p:spTree>
    <p:extLst>
      <p:ext uri="{BB962C8B-B14F-4D97-AF65-F5344CB8AC3E}">
        <p14:creationId xmlns:p14="http://schemas.microsoft.com/office/powerpoint/2010/main" val="2737654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Inject 3 discussion questions</a:t>
            </a:r>
            <a:endParaRPr lang="en-US" dirty="0"/>
          </a:p>
        </p:txBody>
      </p:sp>
      <p:sp>
        <p:nvSpPr>
          <p:cNvPr id="3" name="Content Placeholder 2"/>
          <p:cNvSpPr>
            <a:spLocks noGrp="1"/>
          </p:cNvSpPr>
          <p:nvPr>
            <p:ph idx="1"/>
          </p:nvPr>
        </p:nvSpPr>
        <p:spPr>
          <a:xfrm>
            <a:off x="685800" y="2356485"/>
            <a:ext cx="10820400" cy="4024125"/>
          </a:xfrm>
        </p:spPr>
        <p:txBody>
          <a:bodyPr/>
          <a:lstStyle/>
          <a:p>
            <a:pPr lvl="0"/>
            <a:r>
              <a:rPr lang="en-US" dirty="0"/>
              <a:t>How would information be shared with the media?</a:t>
            </a:r>
          </a:p>
          <a:p>
            <a:pPr lvl="0"/>
            <a:r>
              <a:rPr lang="en-US" dirty="0"/>
              <a:t>Where are some possible media staging areas?</a:t>
            </a:r>
          </a:p>
          <a:p>
            <a:pPr lvl="0"/>
            <a:r>
              <a:rPr lang="en-US" dirty="0"/>
              <a:t>Is there a specific policy about employees/students participating in demonstrations?</a:t>
            </a:r>
          </a:p>
          <a:p>
            <a:pPr lvl="0"/>
            <a:r>
              <a:rPr lang="en-US" dirty="0"/>
              <a:t>Does ISU have policies about releasing personal information requested by the media for employees/students participating in demonstration?</a:t>
            </a:r>
          </a:p>
          <a:p>
            <a:pPr marL="0" indent="0">
              <a:buNone/>
            </a:pPr>
            <a:endParaRPr lang="en-US" dirty="0"/>
          </a:p>
        </p:txBody>
      </p:sp>
    </p:spTree>
    <p:extLst>
      <p:ext uri="{BB962C8B-B14F-4D97-AF65-F5344CB8AC3E}">
        <p14:creationId xmlns:p14="http://schemas.microsoft.com/office/powerpoint/2010/main" val="3211941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Inject 4</a:t>
            </a:r>
            <a:endParaRPr lang="en-US" dirty="0"/>
          </a:p>
        </p:txBody>
      </p:sp>
      <p:sp>
        <p:nvSpPr>
          <p:cNvPr id="3" name="Content Placeholder 2"/>
          <p:cNvSpPr>
            <a:spLocks noGrp="1"/>
          </p:cNvSpPr>
          <p:nvPr>
            <p:ph idx="1"/>
          </p:nvPr>
        </p:nvSpPr>
        <p:spPr/>
        <p:txBody>
          <a:bodyPr/>
          <a:lstStyle/>
          <a:p>
            <a:r>
              <a:rPr lang="en-US" dirty="0"/>
              <a:t>The demonstrators have started to cause a disruption to university services and are preventing people from entering buildings. </a:t>
            </a:r>
            <a:endParaRPr lang="en-US" dirty="0" smtClean="0"/>
          </a:p>
          <a:p>
            <a:r>
              <a:rPr lang="en-US" dirty="0" smtClean="0"/>
              <a:t>An </a:t>
            </a:r>
            <a:r>
              <a:rPr lang="en-US" dirty="0"/>
              <a:t>anonymous person has indicated via </a:t>
            </a:r>
            <a:r>
              <a:rPr lang="en-US" dirty="0" err="1" smtClean="0"/>
              <a:t>Yik</a:t>
            </a:r>
            <a:r>
              <a:rPr lang="en-US" dirty="0" smtClean="0"/>
              <a:t> Yak </a:t>
            </a:r>
            <a:r>
              <a:rPr lang="en-US" dirty="0"/>
              <a:t>that one of the demonstrators has a bomb strapped to their body.</a:t>
            </a:r>
          </a:p>
          <a:p>
            <a:pPr marL="0" indent="0">
              <a:buNone/>
            </a:pPr>
            <a:endParaRPr lang="en-US" dirty="0"/>
          </a:p>
        </p:txBody>
      </p:sp>
    </p:spTree>
    <p:extLst>
      <p:ext uri="{BB962C8B-B14F-4D97-AF65-F5344CB8AC3E}">
        <p14:creationId xmlns:p14="http://schemas.microsoft.com/office/powerpoint/2010/main" val="3977503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Inject 4 Discussion questions</a:t>
            </a:r>
            <a:endParaRPr lang="en-US" dirty="0"/>
          </a:p>
        </p:txBody>
      </p:sp>
      <p:sp>
        <p:nvSpPr>
          <p:cNvPr id="3" name="Content Placeholder 2"/>
          <p:cNvSpPr>
            <a:spLocks noGrp="1"/>
          </p:cNvSpPr>
          <p:nvPr>
            <p:ph idx="1"/>
          </p:nvPr>
        </p:nvSpPr>
        <p:spPr/>
        <p:txBody>
          <a:bodyPr/>
          <a:lstStyle/>
          <a:p>
            <a:pPr lvl="0"/>
            <a:r>
              <a:rPr lang="en-US" dirty="0"/>
              <a:t>What are the implications for closing or not closing the university? </a:t>
            </a:r>
          </a:p>
          <a:p>
            <a:pPr lvl="0"/>
            <a:r>
              <a:rPr lang="en-US" dirty="0"/>
              <a:t>How do faculty and staff safely leave campus?</a:t>
            </a:r>
          </a:p>
          <a:p>
            <a:pPr lvl="0"/>
            <a:r>
              <a:rPr lang="en-US" dirty="0"/>
              <a:t>How does ISU verify and vet information coming through the media or social media?</a:t>
            </a:r>
          </a:p>
          <a:p>
            <a:endParaRPr lang="en-US" dirty="0"/>
          </a:p>
        </p:txBody>
      </p:sp>
    </p:spTree>
    <p:extLst>
      <p:ext uri="{BB962C8B-B14F-4D97-AF65-F5344CB8AC3E}">
        <p14:creationId xmlns:p14="http://schemas.microsoft.com/office/powerpoint/2010/main" val="41016231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DEBRIEFing</a:t>
            </a:r>
            <a:endParaRPr lang="en-US" dirty="0"/>
          </a:p>
        </p:txBody>
      </p:sp>
      <p:sp>
        <p:nvSpPr>
          <p:cNvPr id="3" name="Content Placeholder 2"/>
          <p:cNvSpPr>
            <a:spLocks noGrp="1"/>
          </p:cNvSpPr>
          <p:nvPr>
            <p:ph idx="1"/>
          </p:nvPr>
        </p:nvSpPr>
        <p:spPr/>
        <p:txBody>
          <a:bodyPr/>
          <a:lstStyle/>
          <a:p>
            <a:pPr marL="0" indent="0">
              <a:buNone/>
            </a:pPr>
            <a:r>
              <a:rPr lang="en-US" dirty="0" smtClean="0"/>
              <a:t>Identify:</a:t>
            </a:r>
          </a:p>
          <a:p>
            <a:r>
              <a:rPr lang="en-US" dirty="0" smtClean="0"/>
              <a:t>3 strengths, 3 areas for improvement</a:t>
            </a:r>
          </a:p>
          <a:p>
            <a:r>
              <a:rPr lang="en-US" dirty="0" smtClean="0"/>
              <a:t>Action steps that should be taken to address areas for improvement</a:t>
            </a:r>
            <a:endParaRPr lang="en-US" dirty="0"/>
          </a:p>
          <a:p>
            <a:r>
              <a:rPr lang="en-US" dirty="0" smtClean="0"/>
              <a:t>Policies, plans and procedures that should be reviewed, revised or developed</a:t>
            </a:r>
          </a:p>
          <a:p>
            <a:endParaRPr lang="en-US" dirty="0" smtClean="0"/>
          </a:p>
          <a:p>
            <a:pPr marL="0" indent="0">
              <a:buNone/>
            </a:pPr>
            <a:r>
              <a:rPr lang="en-US" dirty="0" smtClean="0"/>
              <a:t>What did you expect to occur?</a:t>
            </a:r>
            <a:endParaRPr lang="en-US" dirty="0"/>
          </a:p>
        </p:txBody>
      </p:sp>
    </p:spTree>
    <p:extLst>
      <p:ext uri="{BB962C8B-B14F-4D97-AF65-F5344CB8AC3E}">
        <p14:creationId xmlns:p14="http://schemas.microsoft.com/office/powerpoint/2010/main" val="1808272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smtClean="0"/>
              <a:t>Take it on the road – similar exercises for cabinets, colleges, departments</a:t>
            </a:r>
          </a:p>
          <a:p>
            <a:endParaRPr lang="en-US" dirty="0" smtClean="0"/>
          </a:p>
          <a:p>
            <a:pPr marL="0" indent="0">
              <a:buNone/>
            </a:pPr>
            <a:r>
              <a:rPr lang="en-US" dirty="0" smtClean="0"/>
              <a:t>Follow-up exercises:</a:t>
            </a:r>
            <a:endParaRPr lang="en-US" dirty="0"/>
          </a:p>
          <a:p>
            <a:r>
              <a:rPr lang="en-US" smtClean="0"/>
              <a:t>Winter/Spring </a:t>
            </a:r>
            <a:r>
              <a:rPr lang="en-US" dirty="0" smtClean="0"/>
              <a:t>– CIRT active shooter functional exercise</a:t>
            </a:r>
          </a:p>
          <a:p>
            <a:r>
              <a:rPr lang="en-US" dirty="0" smtClean="0"/>
              <a:t>Summer – Campus full-scale exercise</a:t>
            </a:r>
          </a:p>
        </p:txBody>
      </p:sp>
    </p:spTree>
    <p:extLst>
      <p:ext uri="{BB962C8B-B14F-4D97-AF65-F5344CB8AC3E}">
        <p14:creationId xmlns:p14="http://schemas.microsoft.com/office/powerpoint/2010/main" val="885629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latin typeface="Arial" panose="020B0604020202020204" pitchFamily="34" charset="0"/>
                <a:cs typeface="Arial" panose="020B0604020202020204" pitchFamily="34" charset="0"/>
              </a:rPr>
              <a:t>Definitions</a:t>
            </a:r>
            <a:endParaRPr lang="en-US" dirty="0">
              <a:solidFill>
                <a:schemeClr val="bg1"/>
              </a:solidFill>
              <a:latin typeface="Arial" panose="020B0604020202020204" pitchFamily="34" charset="0"/>
              <a:cs typeface="Arial" panose="020B0604020202020204" pitchFamily="34" charset="0"/>
            </a:endParaRPr>
          </a:p>
        </p:txBody>
      </p:sp>
      <p:sp>
        <p:nvSpPr>
          <p:cNvPr id="6" name="Content Placeholder 5"/>
          <p:cNvSpPr>
            <a:spLocks noGrp="1"/>
          </p:cNvSpPr>
          <p:nvPr>
            <p:ph idx="1"/>
          </p:nvPr>
        </p:nvSpPr>
        <p:spPr/>
        <p:txBody>
          <a:bodyPr>
            <a:normAutofit/>
          </a:bodyPr>
          <a:lstStyle/>
          <a:p>
            <a:r>
              <a:rPr lang="en-US" sz="2400" dirty="0" smtClean="0">
                <a:solidFill>
                  <a:schemeClr val="bg1"/>
                </a:solidFill>
                <a:latin typeface="Arial" panose="020B0604020202020204" pitchFamily="34" charset="0"/>
                <a:cs typeface="Arial" panose="020B0604020202020204" pitchFamily="34" charset="0"/>
              </a:rPr>
              <a:t>Table Top Exercise: an activity to discuss a simulated incident or emergency situation. Some goals are to clarify roles and responsibilities and to identify ways to improve the response plan. </a:t>
            </a:r>
          </a:p>
          <a:p>
            <a:endParaRPr lang="en-US" sz="2400" dirty="0">
              <a:solidFill>
                <a:schemeClr val="bg1"/>
              </a:solidFill>
              <a:latin typeface="Arial" panose="020B0604020202020204" pitchFamily="34" charset="0"/>
              <a:cs typeface="Arial" panose="020B0604020202020204" pitchFamily="34" charset="0"/>
            </a:endParaRPr>
          </a:p>
          <a:p>
            <a:r>
              <a:rPr lang="en-US" sz="2400" dirty="0" smtClean="0">
                <a:solidFill>
                  <a:schemeClr val="bg1"/>
                </a:solidFill>
                <a:latin typeface="Arial" panose="020B0604020202020204" pitchFamily="34" charset="0"/>
                <a:cs typeface="Arial" panose="020B0604020202020204" pitchFamily="34" charset="0"/>
              </a:rPr>
              <a:t>CIRT: Critical Incidence Response Team</a:t>
            </a:r>
          </a:p>
          <a:p>
            <a:pPr lvl="1"/>
            <a:r>
              <a:rPr lang="en-US" dirty="0" smtClean="0">
                <a:solidFill>
                  <a:schemeClr val="bg1"/>
                </a:solidFill>
                <a:latin typeface="Arial" panose="020B0604020202020204" pitchFamily="34" charset="0"/>
                <a:cs typeface="Arial" panose="020B0604020202020204" pitchFamily="34" charset="0"/>
              </a:rPr>
              <a:t>Provide rapid, systematic, and coordinated early intervention to critical incidents</a:t>
            </a:r>
          </a:p>
          <a:p>
            <a:pPr lvl="1"/>
            <a:r>
              <a:rPr lang="en-US" dirty="0" smtClean="0">
                <a:solidFill>
                  <a:schemeClr val="bg1"/>
                </a:solidFill>
                <a:latin typeface="Arial" panose="020B0604020202020204" pitchFamily="34" charset="0"/>
                <a:cs typeface="Arial" panose="020B0604020202020204" pitchFamily="34" charset="0"/>
              </a:rPr>
              <a:t>Critical incidences range from natural disaster or human-made disasters to violence to disease outbreaks</a:t>
            </a:r>
            <a:endParaRPr lang="en-US" dirty="0" smtClean="0">
              <a:solidFill>
                <a:schemeClr val="bg1"/>
              </a:solidFill>
              <a:latin typeface="Arial" panose="020B0604020202020204" pitchFamily="34" charset="0"/>
              <a:cs typeface="Arial" panose="020B0604020202020204" pitchFamily="34" charset="0"/>
            </a:endParaRPr>
          </a:p>
          <a:p>
            <a:pPr lvl="1"/>
            <a:r>
              <a:rPr lang="en-US" dirty="0">
                <a:solidFill>
                  <a:schemeClr val="bg1"/>
                </a:solidFill>
                <a:latin typeface="Arial" panose="020B0604020202020204" pitchFamily="34" charset="0"/>
                <a:cs typeface="Arial" panose="020B0604020202020204" pitchFamily="34" charset="0"/>
                <a:hlinkClick r:id="rId2"/>
              </a:rPr>
              <a:t>http://www.cirt.iastate.edu</a:t>
            </a:r>
            <a:r>
              <a:rPr lang="en-US" dirty="0" smtClean="0">
                <a:solidFill>
                  <a:schemeClr val="bg1"/>
                </a:solidFill>
                <a:latin typeface="Arial" panose="020B0604020202020204" pitchFamily="34" charset="0"/>
                <a:cs typeface="Arial" panose="020B0604020202020204" pitchFamily="34" charset="0"/>
                <a:hlinkClick r:id="rId2"/>
              </a:rPr>
              <a:t>/</a:t>
            </a:r>
            <a:r>
              <a:rPr lang="en-US" dirty="0" smtClean="0">
                <a:solidFill>
                  <a:schemeClr val="bg1"/>
                </a:solidFill>
                <a:latin typeface="Arial" panose="020B0604020202020204" pitchFamily="34" charset="0"/>
                <a:cs typeface="Arial" panose="020B0604020202020204" pitchFamily="34" charset="0"/>
              </a:rPr>
              <a:t>	</a:t>
            </a:r>
            <a:endParaRPr lang="en-US" dirty="0" smtClean="0">
              <a:solidFill>
                <a:schemeClr val="bg1"/>
              </a:solidFill>
              <a:latin typeface="Arial" panose="020B0604020202020204" pitchFamily="34" charset="0"/>
              <a:cs typeface="Arial" panose="020B0604020202020204" pitchFamily="34" charset="0"/>
            </a:endParaRPr>
          </a:p>
          <a:p>
            <a:endParaRPr lang="en-US"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8540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latin typeface="Arial" panose="020B0604020202020204" pitchFamily="34" charset="0"/>
                <a:cs typeface="Arial" panose="020B0604020202020204" pitchFamily="34" charset="0"/>
              </a:rPr>
              <a:t>P&amp;S Staff involvement</a:t>
            </a:r>
            <a:endParaRPr lang="en-US" dirty="0">
              <a:solidFill>
                <a:schemeClr val="bg1"/>
              </a:solidFill>
              <a:latin typeface="Arial" panose="020B0604020202020204" pitchFamily="34" charset="0"/>
              <a:cs typeface="Arial" panose="020B0604020202020204" pitchFamily="34" charset="0"/>
            </a:endParaRPr>
          </a:p>
        </p:txBody>
      </p:sp>
      <p:sp>
        <p:nvSpPr>
          <p:cNvPr id="6" name="Content Placeholder 5"/>
          <p:cNvSpPr>
            <a:spLocks noGrp="1"/>
          </p:cNvSpPr>
          <p:nvPr>
            <p:ph idx="1"/>
          </p:nvPr>
        </p:nvSpPr>
        <p:spPr/>
        <p:txBody>
          <a:bodyPr>
            <a:normAutofit/>
          </a:bodyPr>
          <a:lstStyle/>
          <a:p>
            <a:r>
              <a:rPr lang="en-US" sz="2400" dirty="0" smtClean="0">
                <a:solidFill>
                  <a:schemeClr val="bg1"/>
                </a:solidFill>
                <a:latin typeface="Arial" panose="020B0604020202020204" pitchFamily="34" charset="0"/>
                <a:cs typeface="Arial" panose="020B0604020202020204" pitchFamily="34" charset="0"/>
              </a:rPr>
              <a:t>Faculty and P&amp;S staff were invited to this exercise specifically to test the plan at a different level than just CIRT members. To get input from folks who would be “on the ground” providing data and information to CIRT for decision making and to generate questions/ideas from a different perspective.</a:t>
            </a:r>
            <a:endParaRPr lang="en-US" dirty="0" smtClean="0">
              <a:solidFill>
                <a:schemeClr val="bg1"/>
              </a:solidFill>
              <a:latin typeface="Arial" panose="020B0604020202020204" pitchFamily="34" charset="0"/>
              <a:cs typeface="Arial" panose="020B0604020202020204" pitchFamily="34" charset="0"/>
            </a:endParaRPr>
          </a:p>
          <a:p>
            <a:endParaRPr lang="en-US"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974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Senior Leadership and CIRT Tabletop Exercise	</a:t>
            </a:r>
            <a:endParaRPr lang="en-US" dirty="0"/>
          </a:p>
        </p:txBody>
      </p:sp>
      <p:sp>
        <p:nvSpPr>
          <p:cNvPr id="3" name="Subtitle 2"/>
          <p:cNvSpPr>
            <a:spLocks noGrp="1"/>
          </p:cNvSpPr>
          <p:nvPr>
            <p:ph type="subTitle" idx="1"/>
          </p:nvPr>
        </p:nvSpPr>
        <p:spPr/>
        <p:txBody>
          <a:bodyPr/>
          <a:lstStyle/>
          <a:p>
            <a:r>
              <a:rPr lang="en-US" dirty="0" smtClean="0"/>
              <a:t>September 21, 2016</a:t>
            </a:r>
            <a:endParaRPr lang="en-US" dirty="0"/>
          </a:p>
        </p:txBody>
      </p:sp>
    </p:spTree>
    <p:extLst>
      <p:ext uri="{BB962C8B-B14F-4D97-AF65-F5344CB8AC3E}">
        <p14:creationId xmlns:p14="http://schemas.microsoft.com/office/powerpoint/2010/main" val="1898438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6" name="Content Placeholder 5"/>
          <p:cNvSpPr>
            <a:spLocks noGrp="1"/>
          </p:cNvSpPr>
          <p:nvPr>
            <p:ph idx="1"/>
          </p:nvPr>
        </p:nvSpPr>
        <p:spPr>
          <a:xfrm>
            <a:off x="685800" y="2194560"/>
            <a:ext cx="4875028" cy="4024125"/>
          </a:xfrm>
        </p:spPr>
        <p:txBody>
          <a:bodyPr>
            <a:normAutofit/>
          </a:bodyPr>
          <a:lstStyle/>
          <a:p>
            <a:r>
              <a:rPr lang="en-US" sz="2800" dirty="0" smtClean="0"/>
              <a:t>Welcome</a:t>
            </a:r>
          </a:p>
          <a:p>
            <a:r>
              <a:rPr lang="en-US" sz="2800" dirty="0" smtClean="0"/>
              <a:t>Introductions</a:t>
            </a:r>
          </a:p>
          <a:p>
            <a:r>
              <a:rPr lang="en-US" sz="2800" dirty="0" smtClean="0"/>
              <a:t>Scenario introduction</a:t>
            </a:r>
          </a:p>
          <a:p>
            <a:r>
              <a:rPr lang="en-US" sz="2800" dirty="0" smtClean="0"/>
              <a:t>Exercise</a:t>
            </a:r>
          </a:p>
          <a:p>
            <a:r>
              <a:rPr lang="en-US" sz="2800" dirty="0" smtClean="0"/>
              <a:t>Debriefing</a:t>
            </a:r>
            <a:endParaRPr lang="en-US" sz="2800" dirty="0"/>
          </a:p>
        </p:txBody>
      </p:sp>
    </p:spTree>
    <p:extLst>
      <p:ext uri="{BB962C8B-B14F-4D97-AF65-F5344CB8AC3E}">
        <p14:creationId xmlns:p14="http://schemas.microsoft.com/office/powerpoint/2010/main" val="3486034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38897" y="24583"/>
            <a:ext cx="11747157" cy="953956"/>
          </a:xfrm>
        </p:spPr>
        <p:txBody>
          <a:bodyPr>
            <a:normAutofit/>
          </a:bodyPr>
          <a:lstStyle/>
          <a:p>
            <a:pPr algn="ctr"/>
            <a:r>
              <a:rPr lang="en-US" dirty="0" smtClean="0"/>
              <a:t>Recognition of ‘lanes’ During a Crisis</a:t>
            </a:r>
            <a:endParaRPr lang="en-US" dirty="0"/>
          </a:p>
        </p:txBody>
      </p:sp>
      <p:grpSp>
        <p:nvGrpSpPr>
          <p:cNvPr id="34" name="Group 33"/>
          <p:cNvGrpSpPr/>
          <p:nvPr/>
        </p:nvGrpSpPr>
        <p:grpSpPr>
          <a:xfrm>
            <a:off x="326797" y="1222794"/>
            <a:ext cx="11270512" cy="5214762"/>
            <a:chOff x="350874" y="994652"/>
            <a:chExt cx="11270512" cy="5214762"/>
          </a:xfrm>
        </p:grpSpPr>
        <p:grpSp>
          <p:nvGrpSpPr>
            <p:cNvPr id="33" name="Group 32"/>
            <p:cNvGrpSpPr/>
            <p:nvPr/>
          </p:nvGrpSpPr>
          <p:grpSpPr>
            <a:xfrm>
              <a:off x="350874" y="994652"/>
              <a:ext cx="11270512" cy="5214762"/>
              <a:chOff x="350874" y="994652"/>
              <a:chExt cx="11270512" cy="5214762"/>
            </a:xfrm>
          </p:grpSpPr>
          <p:sp>
            <p:nvSpPr>
              <p:cNvPr id="32" name="Trapezoid 31"/>
              <p:cNvSpPr/>
              <p:nvPr/>
            </p:nvSpPr>
            <p:spPr>
              <a:xfrm>
                <a:off x="350874" y="994652"/>
                <a:ext cx="11270512" cy="5214762"/>
              </a:xfrm>
              <a:prstGeom prst="trapezoid">
                <a:avLst>
                  <a:gd name="adj" fmla="val 29779"/>
                </a:avLst>
              </a:prstGeom>
              <a:solidFill>
                <a:schemeClr val="tx1">
                  <a:lumMod val="50000"/>
                </a:schemeClr>
              </a:solidFill>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flipH="1" flipV="1">
                <a:off x="7545675" y="1152287"/>
                <a:ext cx="376006" cy="4676153"/>
              </a:xfrm>
              <a:prstGeom prst="line">
                <a:avLst/>
              </a:prstGeom>
              <a:ln w="1016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4047442" y="1073890"/>
                <a:ext cx="611268" cy="4869710"/>
              </a:xfrm>
              <a:prstGeom prst="line">
                <a:avLst/>
              </a:prstGeom>
              <a:ln w="101600">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13" name="Bent Arrow 12"/>
            <p:cNvSpPr/>
            <p:nvPr/>
          </p:nvSpPr>
          <p:spPr>
            <a:xfrm flipH="1">
              <a:off x="6503346" y="1586553"/>
              <a:ext cx="4305300" cy="941696"/>
            </a:xfrm>
            <a:prstGeom prst="bentArrow">
              <a:avLst>
                <a:gd name="adj1" fmla="val 25000"/>
                <a:gd name="adj2" fmla="val 8333"/>
                <a:gd name="adj3" fmla="val 25000"/>
                <a:gd name="adj4" fmla="val 43750"/>
              </a:avLst>
            </a:prstGeom>
            <a:solidFill>
              <a:schemeClr val="bg2">
                <a:lumMod val="75000"/>
              </a:schemeClr>
            </a:solidFill>
            <a:ln>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Bent Arrow 14"/>
            <p:cNvSpPr/>
            <p:nvPr/>
          </p:nvSpPr>
          <p:spPr>
            <a:xfrm>
              <a:off x="1190998" y="1586553"/>
              <a:ext cx="4924116" cy="941696"/>
            </a:xfrm>
            <a:prstGeom prst="bentArrow">
              <a:avLst>
                <a:gd name="adj1" fmla="val 25000"/>
                <a:gd name="adj2" fmla="val 8333"/>
                <a:gd name="adj3" fmla="val 25000"/>
                <a:gd name="adj4" fmla="val 43750"/>
              </a:avLst>
            </a:prstGeom>
            <a:solidFill>
              <a:schemeClr val="bg2">
                <a:lumMod val="75000"/>
              </a:schemeClr>
            </a:solidFill>
            <a:ln>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17" name="Rounded Rectangle 16"/>
          <p:cNvSpPr/>
          <p:nvPr/>
        </p:nvSpPr>
        <p:spPr>
          <a:xfrm>
            <a:off x="2126894" y="1449163"/>
            <a:ext cx="1799537" cy="995709"/>
          </a:xfrm>
          <a:prstGeom prst="roundRect">
            <a:avLst/>
          </a:prstGeom>
          <a:solidFill>
            <a:srgbClr val="00B050"/>
          </a:solidFill>
          <a:ln>
            <a:solidFill>
              <a:schemeClr val="tx1"/>
            </a:solidFill>
          </a:ln>
          <a:effectLst>
            <a:outerShdw blurRad="50800" dist="38100" dir="2700000" algn="tl"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600" b="1" dirty="0" smtClean="0"/>
              <a:t>STRATEGIC</a:t>
            </a:r>
            <a:endParaRPr lang="en-US" b="1" dirty="0"/>
          </a:p>
        </p:txBody>
      </p:sp>
      <p:sp>
        <p:nvSpPr>
          <p:cNvPr id="18" name="Down Arrow 17"/>
          <p:cNvSpPr/>
          <p:nvPr/>
        </p:nvSpPr>
        <p:spPr>
          <a:xfrm>
            <a:off x="2830997" y="1817988"/>
            <a:ext cx="365140" cy="50567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p:cNvSpPr/>
          <p:nvPr/>
        </p:nvSpPr>
        <p:spPr>
          <a:xfrm>
            <a:off x="5122226" y="1449163"/>
            <a:ext cx="1824276" cy="995709"/>
          </a:xfrm>
          <a:prstGeom prst="roundRect">
            <a:avLst/>
          </a:prstGeom>
          <a:solidFill>
            <a:srgbClr val="00B050"/>
          </a:solidFill>
          <a:ln>
            <a:solidFill>
              <a:schemeClr val="tx1"/>
            </a:solidFill>
          </a:ln>
          <a:effectLst>
            <a:outerShdw blurRad="50800" dist="38100" dir="2700000" algn="tl"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600" b="1" dirty="0" smtClean="0"/>
              <a:t>OPERATIONAL</a:t>
            </a:r>
            <a:endParaRPr lang="en-US" b="1" dirty="0"/>
          </a:p>
        </p:txBody>
      </p:sp>
      <p:sp>
        <p:nvSpPr>
          <p:cNvPr id="30" name="Rounded Rectangle 29"/>
          <p:cNvSpPr/>
          <p:nvPr/>
        </p:nvSpPr>
        <p:spPr>
          <a:xfrm>
            <a:off x="7994927" y="1449163"/>
            <a:ext cx="1838539" cy="995710"/>
          </a:xfrm>
          <a:prstGeom prst="roundRect">
            <a:avLst/>
          </a:prstGeom>
          <a:solidFill>
            <a:srgbClr val="00B050"/>
          </a:solidFill>
          <a:ln>
            <a:solidFill>
              <a:schemeClr val="tx1"/>
            </a:solidFill>
          </a:ln>
          <a:effectLst>
            <a:outerShdw blurRad="50800" dist="38100" dir="2700000" algn="tl"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600" b="1" dirty="0" smtClean="0"/>
              <a:t>TACTICAL</a:t>
            </a:r>
            <a:endParaRPr lang="en-US" b="1" dirty="0"/>
          </a:p>
        </p:txBody>
      </p:sp>
      <p:sp>
        <p:nvSpPr>
          <p:cNvPr id="31" name="Down Arrow 30"/>
          <p:cNvSpPr/>
          <p:nvPr/>
        </p:nvSpPr>
        <p:spPr>
          <a:xfrm>
            <a:off x="8796256" y="1820776"/>
            <a:ext cx="354489" cy="518285"/>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8029569" y="2565272"/>
            <a:ext cx="2242352" cy="707886"/>
          </a:xfrm>
          <a:prstGeom prst="rect">
            <a:avLst/>
          </a:prstGeom>
          <a:noFill/>
        </p:spPr>
        <p:txBody>
          <a:bodyPr wrap="square" lIns="91440" tIns="45720" rIns="91440" bIns="45720">
            <a:spAutoFit/>
          </a:bodyPr>
          <a:lstStyle/>
          <a:p>
            <a:pPr algn="ctr"/>
            <a:r>
              <a:rPr lang="en-US" sz="4000" dirty="0" smtClean="0">
                <a:ln w="0"/>
                <a:solidFill>
                  <a:schemeClr val="bg1"/>
                </a:solidFill>
              </a:rPr>
              <a:t>Tasks</a:t>
            </a:r>
            <a:endParaRPr lang="en-US" sz="5400" b="0" cap="none" spc="0" dirty="0">
              <a:ln w="0"/>
              <a:solidFill>
                <a:schemeClr val="bg1"/>
              </a:solidFill>
            </a:endParaRPr>
          </a:p>
        </p:txBody>
      </p:sp>
      <p:sp>
        <p:nvSpPr>
          <p:cNvPr id="37" name="Rectangle 36"/>
          <p:cNvSpPr/>
          <p:nvPr/>
        </p:nvSpPr>
        <p:spPr>
          <a:xfrm>
            <a:off x="5009165" y="2591870"/>
            <a:ext cx="2114681" cy="707886"/>
          </a:xfrm>
          <a:prstGeom prst="rect">
            <a:avLst/>
          </a:prstGeom>
          <a:noFill/>
        </p:spPr>
        <p:txBody>
          <a:bodyPr wrap="none" lIns="91440" tIns="45720" rIns="91440" bIns="45720">
            <a:spAutoFit/>
          </a:bodyPr>
          <a:lstStyle/>
          <a:p>
            <a:pPr algn="ctr"/>
            <a:r>
              <a:rPr lang="en-US" sz="4000" dirty="0" smtClean="0">
                <a:ln w="0"/>
                <a:solidFill>
                  <a:schemeClr val="bg1"/>
                </a:solidFill>
              </a:rPr>
              <a:t>Support</a:t>
            </a:r>
            <a:endParaRPr lang="en-US" sz="5400" b="0" cap="none" spc="0" dirty="0">
              <a:ln w="0"/>
              <a:solidFill>
                <a:schemeClr val="bg1"/>
              </a:solidFill>
            </a:endParaRPr>
          </a:p>
        </p:txBody>
      </p:sp>
      <p:sp>
        <p:nvSpPr>
          <p:cNvPr id="38" name="Rectangle 37"/>
          <p:cNvSpPr/>
          <p:nvPr/>
        </p:nvSpPr>
        <p:spPr>
          <a:xfrm>
            <a:off x="2162350" y="2572707"/>
            <a:ext cx="1636987" cy="707886"/>
          </a:xfrm>
          <a:prstGeom prst="rect">
            <a:avLst/>
          </a:prstGeom>
          <a:noFill/>
        </p:spPr>
        <p:txBody>
          <a:bodyPr wrap="none" lIns="91440" tIns="45720" rIns="91440" bIns="45720">
            <a:spAutoFit/>
          </a:bodyPr>
          <a:lstStyle/>
          <a:p>
            <a:pPr algn="ctr"/>
            <a:r>
              <a:rPr lang="en-US" sz="4000" dirty="0" smtClean="0">
                <a:ln w="0"/>
                <a:solidFill>
                  <a:schemeClr val="bg1"/>
                </a:solidFill>
              </a:rPr>
              <a:t>Policy</a:t>
            </a:r>
            <a:endParaRPr lang="en-US" sz="5400" b="0" cap="none" spc="0" dirty="0">
              <a:ln w="0"/>
              <a:solidFill>
                <a:schemeClr val="bg1"/>
              </a:solidFill>
            </a:endParaRPr>
          </a:p>
        </p:txBody>
      </p:sp>
      <p:sp>
        <p:nvSpPr>
          <p:cNvPr id="39" name="Down Arrow 38"/>
          <p:cNvSpPr/>
          <p:nvPr/>
        </p:nvSpPr>
        <p:spPr>
          <a:xfrm>
            <a:off x="5900532" y="1817988"/>
            <a:ext cx="354489" cy="518285"/>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1602709" y="3629623"/>
            <a:ext cx="2048959" cy="1077218"/>
          </a:xfrm>
          <a:prstGeom prst="rect">
            <a:avLst/>
          </a:prstGeom>
          <a:noFill/>
        </p:spPr>
        <p:txBody>
          <a:bodyPr wrap="none" lIns="91440" tIns="45720" rIns="91440" bIns="45720">
            <a:spAutoFit/>
          </a:bodyPr>
          <a:lstStyle/>
          <a:p>
            <a:pPr algn="ctr"/>
            <a:r>
              <a:rPr lang="en-US" sz="3200" dirty="0" smtClean="0">
                <a:ln w="0"/>
                <a:solidFill>
                  <a:schemeClr val="bg1"/>
                </a:solidFill>
              </a:rPr>
              <a:t>Broad </a:t>
            </a:r>
          </a:p>
          <a:p>
            <a:pPr algn="ctr"/>
            <a:r>
              <a:rPr lang="en-US" sz="3200" dirty="0" smtClean="0">
                <a:ln w="0"/>
                <a:solidFill>
                  <a:schemeClr val="bg1"/>
                </a:solidFill>
              </a:rPr>
              <a:t>Functions</a:t>
            </a:r>
            <a:endParaRPr lang="en-US" sz="3200" cap="none" spc="0" dirty="0">
              <a:ln w="0"/>
              <a:solidFill>
                <a:schemeClr val="bg1"/>
              </a:solidFill>
            </a:endParaRPr>
          </a:p>
        </p:txBody>
      </p:sp>
      <p:sp>
        <p:nvSpPr>
          <p:cNvPr id="43" name="Rectangle 42"/>
          <p:cNvSpPr/>
          <p:nvPr/>
        </p:nvSpPr>
        <p:spPr>
          <a:xfrm>
            <a:off x="4823269" y="3623581"/>
            <a:ext cx="2452327" cy="1077218"/>
          </a:xfrm>
          <a:prstGeom prst="rect">
            <a:avLst/>
          </a:prstGeom>
        </p:spPr>
        <p:txBody>
          <a:bodyPr wrap="square">
            <a:spAutoFit/>
          </a:bodyPr>
          <a:lstStyle/>
          <a:p>
            <a:pPr algn="ctr"/>
            <a:r>
              <a:rPr lang="en-US" sz="3200" dirty="0">
                <a:ln w="0"/>
                <a:solidFill>
                  <a:schemeClr val="bg1"/>
                </a:solidFill>
              </a:rPr>
              <a:t>Activities &amp; Practices</a:t>
            </a:r>
          </a:p>
        </p:txBody>
      </p:sp>
      <p:sp>
        <p:nvSpPr>
          <p:cNvPr id="44" name="Rectangle 43"/>
          <p:cNvSpPr/>
          <p:nvPr/>
        </p:nvSpPr>
        <p:spPr>
          <a:xfrm>
            <a:off x="7994927" y="3621545"/>
            <a:ext cx="2728121" cy="1077218"/>
          </a:xfrm>
          <a:prstGeom prst="rect">
            <a:avLst/>
          </a:prstGeom>
        </p:spPr>
        <p:txBody>
          <a:bodyPr wrap="square">
            <a:spAutoFit/>
          </a:bodyPr>
          <a:lstStyle/>
          <a:p>
            <a:pPr algn="ctr"/>
            <a:r>
              <a:rPr lang="en-US" sz="3200" dirty="0">
                <a:ln w="0"/>
                <a:solidFill>
                  <a:schemeClr val="bg1"/>
                </a:solidFill>
              </a:rPr>
              <a:t>Command</a:t>
            </a:r>
            <a:r>
              <a:rPr lang="en-US" dirty="0" smtClean="0">
                <a:ln w="0"/>
                <a:solidFill>
                  <a:schemeClr val="bg1"/>
                </a:solidFill>
              </a:rPr>
              <a:t> </a:t>
            </a:r>
            <a:r>
              <a:rPr lang="en-US" sz="3200" dirty="0" smtClean="0">
                <a:ln w="0"/>
                <a:solidFill>
                  <a:schemeClr val="bg1"/>
                </a:solidFill>
              </a:rPr>
              <a:t>&amp;</a:t>
            </a:r>
            <a:r>
              <a:rPr lang="en-US" dirty="0" smtClean="0">
                <a:ln w="0"/>
                <a:solidFill>
                  <a:schemeClr val="bg1"/>
                </a:solidFill>
              </a:rPr>
              <a:t> </a:t>
            </a:r>
            <a:r>
              <a:rPr lang="en-US" sz="3200" dirty="0">
                <a:ln w="0"/>
                <a:solidFill>
                  <a:schemeClr val="bg1"/>
                </a:solidFill>
              </a:rPr>
              <a:t>Directives</a:t>
            </a:r>
          </a:p>
        </p:txBody>
      </p:sp>
      <p:sp>
        <p:nvSpPr>
          <p:cNvPr id="45" name="Rectangle 44"/>
          <p:cNvSpPr/>
          <p:nvPr/>
        </p:nvSpPr>
        <p:spPr>
          <a:xfrm>
            <a:off x="4663461" y="5330359"/>
            <a:ext cx="2597185" cy="830997"/>
          </a:xfrm>
          <a:prstGeom prst="rect">
            <a:avLst/>
          </a:prstGeom>
          <a:noFill/>
        </p:spPr>
        <p:txBody>
          <a:bodyPr wrap="none" lIns="91440" tIns="45720" rIns="91440" bIns="45720">
            <a:spAutoFit/>
          </a:bodyPr>
          <a:lstStyle/>
          <a:p>
            <a:pPr algn="ctr"/>
            <a:r>
              <a:rPr lang="en-US" sz="2400" dirty="0" smtClean="0">
                <a:ln w="0"/>
                <a:solidFill>
                  <a:schemeClr val="bg1"/>
                </a:solidFill>
              </a:rPr>
              <a:t>College &amp; Dept.</a:t>
            </a:r>
          </a:p>
          <a:p>
            <a:pPr algn="ctr"/>
            <a:r>
              <a:rPr lang="en-US" sz="2400" cap="none" spc="0" dirty="0" smtClean="0">
                <a:ln w="0"/>
                <a:solidFill>
                  <a:schemeClr val="bg1"/>
                </a:solidFill>
              </a:rPr>
              <a:t>Units</a:t>
            </a:r>
            <a:endParaRPr lang="en-US" sz="2400" cap="none" spc="0" dirty="0">
              <a:ln w="0"/>
              <a:solidFill>
                <a:schemeClr val="bg1"/>
              </a:solidFill>
            </a:endParaRPr>
          </a:p>
        </p:txBody>
      </p:sp>
      <p:sp>
        <p:nvSpPr>
          <p:cNvPr id="46" name="Rectangle 45"/>
          <p:cNvSpPr/>
          <p:nvPr/>
        </p:nvSpPr>
        <p:spPr>
          <a:xfrm>
            <a:off x="1333222" y="5330360"/>
            <a:ext cx="1821331" cy="830997"/>
          </a:xfrm>
          <a:prstGeom prst="rect">
            <a:avLst/>
          </a:prstGeom>
          <a:noFill/>
        </p:spPr>
        <p:txBody>
          <a:bodyPr wrap="none" lIns="91440" tIns="45720" rIns="91440" bIns="45720">
            <a:spAutoFit/>
          </a:bodyPr>
          <a:lstStyle/>
          <a:p>
            <a:pPr algn="ctr"/>
            <a:r>
              <a:rPr lang="en-US" sz="2400" dirty="0" smtClean="0">
                <a:ln w="0"/>
                <a:solidFill>
                  <a:schemeClr val="bg1"/>
                </a:solidFill>
              </a:rPr>
              <a:t>University </a:t>
            </a:r>
          </a:p>
          <a:p>
            <a:pPr algn="ctr"/>
            <a:r>
              <a:rPr lang="en-US" sz="2400" dirty="0" smtClean="0">
                <a:ln w="0"/>
                <a:solidFill>
                  <a:schemeClr val="bg1"/>
                </a:solidFill>
              </a:rPr>
              <a:t>Leadership</a:t>
            </a:r>
            <a:endParaRPr lang="en-US" sz="2400" cap="none" spc="0" dirty="0">
              <a:ln w="0"/>
              <a:solidFill>
                <a:schemeClr val="bg1"/>
              </a:solidFill>
            </a:endParaRPr>
          </a:p>
        </p:txBody>
      </p:sp>
      <p:sp>
        <p:nvSpPr>
          <p:cNvPr id="47" name="Rectangle 46"/>
          <p:cNvSpPr/>
          <p:nvPr/>
        </p:nvSpPr>
        <p:spPr>
          <a:xfrm>
            <a:off x="8230883" y="5205048"/>
            <a:ext cx="2784737" cy="830997"/>
          </a:xfrm>
          <a:prstGeom prst="rect">
            <a:avLst/>
          </a:prstGeom>
          <a:noFill/>
        </p:spPr>
        <p:txBody>
          <a:bodyPr wrap="none" lIns="91440" tIns="45720" rIns="91440" bIns="45720">
            <a:spAutoFit/>
          </a:bodyPr>
          <a:lstStyle/>
          <a:p>
            <a:pPr algn="ctr"/>
            <a:r>
              <a:rPr lang="en-US" sz="2400" dirty="0" smtClean="0">
                <a:ln w="0"/>
                <a:solidFill>
                  <a:schemeClr val="bg1"/>
                </a:solidFill>
              </a:rPr>
              <a:t>Personnel Groups</a:t>
            </a:r>
          </a:p>
          <a:p>
            <a:pPr algn="ctr"/>
            <a:r>
              <a:rPr lang="en-US" sz="2400" cap="none" spc="0" dirty="0" smtClean="0">
                <a:ln w="0"/>
                <a:solidFill>
                  <a:schemeClr val="bg1"/>
                </a:solidFill>
              </a:rPr>
              <a:t>&amp; Individuals</a:t>
            </a:r>
            <a:endParaRPr lang="en-US" sz="2400" cap="none" spc="0" dirty="0">
              <a:ln w="0"/>
              <a:solidFill>
                <a:schemeClr val="bg1"/>
              </a:solidFill>
            </a:endParaRPr>
          </a:p>
        </p:txBody>
      </p:sp>
    </p:spTree>
    <p:extLst>
      <p:ext uri="{BB962C8B-B14F-4D97-AF65-F5344CB8AC3E}">
        <p14:creationId xmlns:p14="http://schemas.microsoft.com/office/powerpoint/2010/main" val="2913907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Conduct</a:t>
            </a:r>
            <a:endParaRPr lang="en-US" dirty="0"/>
          </a:p>
        </p:txBody>
      </p:sp>
      <p:sp>
        <p:nvSpPr>
          <p:cNvPr id="3" name="Content Placeholder 2"/>
          <p:cNvSpPr>
            <a:spLocks noGrp="1"/>
          </p:cNvSpPr>
          <p:nvPr>
            <p:ph idx="1"/>
          </p:nvPr>
        </p:nvSpPr>
        <p:spPr>
          <a:xfrm>
            <a:off x="359979" y="2057401"/>
            <a:ext cx="10820400" cy="4024125"/>
          </a:xfrm>
        </p:spPr>
        <p:txBody>
          <a:bodyPr/>
          <a:lstStyle/>
          <a:p>
            <a:pPr lvl="0"/>
            <a:r>
              <a:rPr lang="en-US" sz="2400" dirty="0" smtClean="0"/>
              <a:t>Discussed-based tabletop exercise</a:t>
            </a:r>
          </a:p>
          <a:p>
            <a:pPr lvl="0"/>
            <a:r>
              <a:rPr lang="en-US" sz="2400" dirty="0" smtClean="0"/>
              <a:t>No fault learning exercise – no right or wrong answers</a:t>
            </a:r>
            <a:endParaRPr lang="en-US" sz="2400" dirty="0"/>
          </a:p>
          <a:p>
            <a:pPr lvl="0"/>
            <a:r>
              <a:rPr lang="en-US" sz="2400" dirty="0" smtClean="0"/>
              <a:t>Play your normal role</a:t>
            </a:r>
          </a:p>
          <a:p>
            <a:pPr lvl="0"/>
            <a:r>
              <a:rPr lang="en-US" sz="2400" dirty="0" smtClean="0"/>
              <a:t>React to information as if this was a real event</a:t>
            </a:r>
            <a:endParaRPr lang="en-US" sz="2400" dirty="0"/>
          </a:p>
          <a:p>
            <a:r>
              <a:rPr lang="en-US" sz="2400" dirty="0"/>
              <a:t>Direct questions for missing or outside entities to controllers</a:t>
            </a:r>
          </a:p>
          <a:p>
            <a:r>
              <a:rPr lang="en-US" sz="2400" dirty="0" smtClean="0"/>
              <a:t>Systems </a:t>
            </a:r>
            <a:r>
              <a:rPr lang="en-US" sz="2400" dirty="0"/>
              <a:t>and process, not </a:t>
            </a:r>
            <a:r>
              <a:rPr lang="en-US" sz="2400" dirty="0" smtClean="0"/>
              <a:t>individuals, </a:t>
            </a:r>
            <a:r>
              <a:rPr lang="en-US" sz="2400" dirty="0"/>
              <a:t>being exercised</a:t>
            </a:r>
          </a:p>
          <a:p>
            <a:pPr lvl="0"/>
            <a:r>
              <a:rPr lang="en-US" sz="2400" dirty="0" smtClean="0"/>
              <a:t>Identify decision points that need to be made</a:t>
            </a:r>
          </a:p>
          <a:p>
            <a:endParaRPr lang="en-US" dirty="0"/>
          </a:p>
        </p:txBody>
      </p:sp>
    </p:spTree>
    <p:extLst>
      <p:ext uri="{BB962C8B-B14F-4D97-AF65-F5344CB8AC3E}">
        <p14:creationId xmlns:p14="http://schemas.microsoft.com/office/powerpoint/2010/main" val="13151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a:xfrm>
            <a:off x="359979" y="2057401"/>
            <a:ext cx="10820400" cy="4024125"/>
          </a:xfrm>
        </p:spPr>
        <p:txBody>
          <a:bodyPr/>
          <a:lstStyle/>
          <a:p>
            <a:pPr lvl="0"/>
            <a:r>
              <a:rPr lang="en-US" sz="2400" dirty="0"/>
              <a:t>Understanding the need for on-going policy and plan testing at all levels to prepare for campus emergencies.</a:t>
            </a:r>
          </a:p>
          <a:p>
            <a:pPr lvl="0"/>
            <a:r>
              <a:rPr lang="en-US" sz="2400" dirty="0"/>
              <a:t>Awareness of CIRT, our campus Incident Command System, and emergency response actions by departments and units across campus.</a:t>
            </a:r>
          </a:p>
          <a:p>
            <a:pPr lvl="0"/>
            <a:r>
              <a:rPr lang="en-US" sz="2400" dirty="0"/>
              <a:t>Awareness of senior leadership decision making roles and responsibilities during and after an event.</a:t>
            </a:r>
          </a:p>
          <a:p>
            <a:pPr lvl="0"/>
            <a:r>
              <a:rPr lang="en-US" sz="2400" dirty="0"/>
              <a:t>Awareness of campus communications before and after an event.</a:t>
            </a:r>
          </a:p>
          <a:p>
            <a:pPr lvl="0"/>
            <a:r>
              <a:rPr lang="en-US" sz="2400" dirty="0"/>
              <a:t>Awareness of cross-functional campus impact.</a:t>
            </a:r>
          </a:p>
          <a:p>
            <a:endParaRPr lang="en-US" dirty="0"/>
          </a:p>
        </p:txBody>
      </p:sp>
    </p:spTree>
    <p:extLst>
      <p:ext uri="{BB962C8B-B14F-4D97-AF65-F5344CB8AC3E}">
        <p14:creationId xmlns:p14="http://schemas.microsoft.com/office/powerpoint/2010/main" val="1931624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So Far</a:t>
            </a:r>
            <a:endParaRPr lang="en-US" dirty="0"/>
          </a:p>
        </p:txBody>
      </p:sp>
      <p:sp>
        <p:nvSpPr>
          <p:cNvPr id="3" name="Content Placeholder 2"/>
          <p:cNvSpPr>
            <a:spLocks noGrp="1"/>
          </p:cNvSpPr>
          <p:nvPr>
            <p:ph idx="1"/>
          </p:nvPr>
        </p:nvSpPr>
        <p:spPr/>
        <p:txBody>
          <a:bodyPr>
            <a:normAutofit lnSpcReduction="10000"/>
          </a:bodyPr>
          <a:lstStyle/>
          <a:p>
            <a:r>
              <a:rPr lang="en-US" dirty="0"/>
              <a:t>D</a:t>
            </a:r>
            <a:r>
              <a:rPr lang="en-US" dirty="0" smtClean="0"/>
              <a:t>ebate between Wanda </a:t>
            </a:r>
            <a:r>
              <a:rPr lang="en-US" dirty="0"/>
              <a:t>B. </a:t>
            </a:r>
            <a:r>
              <a:rPr lang="en-US" dirty="0" err="1"/>
              <a:t>Prez</a:t>
            </a:r>
            <a:r>
              <a:rPr lang="en-US" dirty="0"/>
              <a:t> and Preston </a:t>
            </a:r>
            <a:r>
              <a:rPr lang="en-US" dirty="0" err="1"/>
              <a:t>Soone</a:t>
            </a:r>
            <a:r>
              <a:rPr lang="en-US" dirty="0"/>
              <a:t> at </a:t>
            </a:r>
            <a:r>
              <a:rPr lang="en-US" dirty="0" smtClean="0"/>
              <a:t>Drake University yesterday</a:t>
            </a:r>
          </a:p>
          <a:p>
            <a:endParaRPr lang="en-US" dirty="0" smtClean="0"/>
          </a:p>
          <a:p>
            <a:r>
              <a:rPr lang="en-US" dirty="0" smtClean="0"/>
              <a:t>Ms</a:t>
            </a:r>
            <a:r>
              <a:rPr lang="en-US" dirty="0"/>
              <a:t>. </a:t>
            </a:r>
            <a:r>
              <a:rPr lang="en-US" dirty="0" err="1"/>
              <a:t>Prez</a:t>
            </a:r>
            <a:r>
              <a:rPr lang="en-US" dirty="0"/>
              <a:t> has shown interest in visiting campus </a:t>
            </a:r>
            <a:endParaRPr lang="en-US" dirty="0" smtClean="0"/>
          </a:p>
          <a:p>
            <a:endParaRPr lang="en-US" dirty="0"/>
          </a:p>
          <a:p>
            <a:r>
              <a:rPr lang="en-US" dirty="0" smtClean="0"/>
              <a:t>Rumors of protests during visit</a:t>
            </a:r>
          </a:p>
          <a:p>
            <a:endParaRPr lang="en-US" dirty="0" smtClean="0"/>
          </a:p>
          <a:p>
            <a:r>
              <a:rPr lang="en-US" dirty="0" smtClean="0"/>
              <a:t>Large number of people wearing </a:t>
            </a:r>
            <a:r>
              <a:rPr lang="en-US" dirty="0" err="1" smtClean="0"/>
              <a:t>Prez</a:t>
            </a:r>
            <a:r>
              <a:rPr lang="en-US" dirty="0" smtClean="0"/>
              <a:t> and </a:t>
            </a:r>
            <a:r>
              <a:rPr lang="en-US" dirty="0" err="1" smtClean="0"/>
              <a:t>Soone</a:t>
            </a:r>
            <a:r>
              <a:rPr lang="en-US" dirty="0" smtClean="0"/>
              <a:t> t-shirts on campus</a:t>
            </a:r>
          </a:p>
          <a:p>
            <a:endParaRPr lang="en-US" dirty="0"/>
          </a:p>
          <a:p>
            <a:r>
              <a:rPr lang="en-US" dirty="0" smtClean="0"/>
              <a:t>Other universities have had disruptions to campus services</a:t>
            </a:r>
            <a:endParaRPr lang="en-US" dirty="0"/>
          </a:p>
        </p:txBody>
      </p:sp>
    </p:spTree>
    <p:extLst>
      <p:ext uri="{BB962C8B-B14F-4D97-AF65-F5344CB8AC3E}">
        <p14:creationId xmlns:p14="http://schemas.microsoft.com/office/powerpoint/2010/main" val="1920601435"/>
      </p:ext>
    </p:extLst>
  </p:cSld>
  <p:clrMapOvr>
    <a:masterClrMapping/>
  </p:clrMapOvr>
  <p:timing>
    <p:tnLst>
      <p:par>
        <p:cTn id="1" dur="indefinite" restart="never" nodeType="tmRoot"/>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495</TotalTime>
  <Words>1085</Words>
  <Application>Microsoft Office PowerPoint</Application>
  <PresentationFormat>Widescreen</PresentationFormat>
  <Paragraphs>118</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Century Gothic</vt:lpstr>
      <vt:lpstr>Vapor Trail</vt:lpstr>
      <vt:lpstr>CIRT table top exercise</vt:lpstr>
      <vt:lpstr>Definitions</vt:lpstr>
      <vt:lpstr>P&amp;S Staff involvement</vt:lpstr>
      <vt:lpstr>Senior Leadership and CIRT Tabletop Exercise </vt:lpstr>
      <vt:lpstr>Agenda</vt:lpstr>
      <vt:lpstr>Recognition of ‘lanes’ During a Crisis</vt:lpstr>
      <vt:lpstr>Exercise Conduct</vt:lpstr>
      <vt:lpstr>Objectives</vt:lpstr>
      <vt:lpstr>Information So Far</vt:lpstr>
      <vt:lpstr>INJECT 1--1 pm</vt:lpstr>
      <vt:lpstr>Inject 1 Discussion questions</vt:lpstr>
      <vt:lpstr>Inject 2--2 pm</vt:lpstr>
      <vt:lpstr>Inject 2 discussion questions</vt:lpstr>
      <vt:lpstr>Inject 3--3 pm</vt:lpstr>
      <vt:lpstr>Inject 3 discussion questions</vt:lpstr>
      <vt:lpstr>Inject 4</vt:lpstr>
      <vt:lpstr>Inject 4 Discussion questions</vt:lpstr>
      <vt:lpstr>DEBRIEFing</vt:lpstr>
      <vt:lpstr>Next Steps</vt:lpstr>
    </vt:vector>
  </TitlesOfParts>
  <Company>Iowa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Helgerson, Amy F [EH&amp;S]</dc:creator>
  <cp:lastModifiedBy>Green, Ben [ITUIS]</cp:lastModifiedBy>
  <cp:revision>36</cp:revision>
  <cp:lastPrinted>2016-09-16T17:40:10Z</cp:lastPrinted>
  <dcterms:created xsi:type="dcterms:W3CDTF">2016-09-08T18:52:10Z</dcterms:created>
  <dcterms:modified xsi:type="dcterms:W3CDTF">2016-10-06T17:18:32Z</dcterms:modified>
</cp:coreProperties>
</file>